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316" r:id="rId8"/>
    <p:sldId id="315" r:id="rId9"/>
    <p:sldId id="317" r:id="rId10"/>
    <p:sldId id="302" r:id="rId11"/>
    <p:sldId id="274" r:id="rId12"/>
    <p:sldId id="303" r:id="rId13"/>
    <p:sldId id="280" r:id="rId14"/>
    <p:sldId id="322" r:id="rId15"/>
    <p:sldId id="282" r:id="rId16"/>
    <p:sldId id="283" r:id="rId17"/>
    <p:sldId id="304" r:id="rId18"/>
    <p:sldId id="285" r:id="rId19"/>
    <p:sldId id="289" r:id="rId20"/>
    <p:sldId id="290" r:id="rId21"/>
    <p:sldId id="291" r:id="rId22"/>
    <p:sldId id="314" r:id="rId23"/>
    <p:sldId id="313" r:id="rId24"/>
    <p:sldId id="292" r:id="rId25"/>
    <p:sldId id="293" r:id="rId26"/>
    <p:sldId id="294" r:id="rId27"/>
    <p:sldId id="295" r:id="rId28"/>
    <p:sldId id="296" r:id="rId29"/>
    <p:sldId id="298" r:id="rId30"/>
    <p:sldId id="320" r:id="rId31"/>
    <p:sldId id="321" r:id="rId32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MR10" pitchFamily="34" charset="0"/>
      <p:regular r:id="rId37"/>
    </p:embeddedFont>
    <p:embeddedFont>
      <p:font typeface="CMMI10" pitchFamily="34" charset="0"/>
      <p:regular r:id="rId38"/>
    </p:embeddedFont>
    <p:embeddedFont>
      <p:font typeface="CMSY7" pitchFamily="34" charset="0"/>
      <p:regular r:id="rId39"/>
    </p:embeddedFont>
    <p:embeddedFont>
      <p:font typeface="CMSY10ORIG" pitchFamily="34" charset="0"/>
      <p:regular r:id="rId40"/>
    </p:embeddedFont>
    <p:embeddedFont>
      <p:font typeface="CMTI10" pitchFamily="34" charset="0"/>
      <p:regular r:id="rId41"/>
    </p:embeddedFont>
    <p:embeddedFont>
      <p:font typeface="CMMI7" pitchFamily="34" charset="0"/>
      <p:regular r:id="rId4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73F8-8BC2-4B0D-90D6-E530B66F2761}" type="datetimeFigureOut">
              <a:rPr lang="de-DE" smtClean="0"/>
              <a:pPr/>
              <a:t>14.07.2014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E754-2224-4F77-9E34-D08DFD6C09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Multi </a:t>
            </a:r>
            <a:r>
              <a:rPr lang="de-DE" dirty="0"/>
              <a:t>C</a:t>
            </a:r>
            <a:r>
              <a:rPr lang="de-DE" dirty="0" smtClean="0"/>
              <a:t>ore </a:t>
            </a:r>
            <a:r>
              <a:rPr lang="de-DE" dirty="0" err="1"/>
              <a:t>P</a:t>
            </a:r>
            <a:r>
              <a:rPr lang="de-DE" dirty="0" err="1" smtClean="0"/>
              <a:t>rocessors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3600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/>
              <a:t>C</a:t>
            </a:r>
            <a:r>
              <a:rPr lang="de-DE" dirty="0" smtClean="0"/>
              <a:t>asino </a:t>
            </a:r>
            <a:r>
              <a:rPr lang="de-DE" dirty="0"/>
              <a:t>P</a:t>
            </a:r>
            <a:r>
              <a:rPr lang="de-DE" dirty="0" smtClean="0"/>
              <a:t>rogramming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de-DE" dirty="0" smtClean="0"/>
              <a:t>W. J. Paul</a:t>
            </a:r>
          </a:p>
          <a:p>
            <a:endParaRPr lang="de-DE" dirty="0" smtClean="0"/>
          </a:p>
          <a:p>
            <a:r>
              <a:rPr lang="de-DE" dirty="0" smtClean="0"/>
              <a:t>Vienna 2014</a:t>
            </a:r>
            <a:endParaRPr lang="de-DE" dirty="0"/>
          </a:p>
        </p:txBody>
      </p:sp>
      <p:sp>
        <p:nvSpPr>
          <p:cNvPr id="4" name="Textfeld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MI7"/>
              </a:rPr>
              <a:t>A</a:t>
            </a: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roadmap</a:t>
            </a:r>
            <a:r>
              <a:rPr lang="de-DE" dirty="0" smtClean="0"/>
              <a:t>/plan </a:t>
            </a:r>
            <a:r>
              <a:rPr lang="de-DE" dirty="0" err="1" smtClean="0"/>
              <a:t>of</a:t>
            </a:r>
            <a:r>
              <a:rPr lang="de-DE" dirty="0" smtClean="0"/>
              <a:t> talk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 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endParaRPr lang="de-DE" dirty="0" smtClean="0"/>
          </a:p>
          <a:p>
            <a:pPr lvl="1"/>
            <a:r>
              <a:rPr lang="de-DE" dirty="0" smtClean="0"/>
              <a:t>MIPS 86 = MIPS + TSO</a:t>
            </a:r>
          </a:p>
          <a:p>
            <a:r>
              <a:rPr lang="de-DE" dirty="0" err="1" smtClean="0"/>
              <a:t>below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hardware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correctness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multi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nondeterministic</a:t>
            </a:r>
            <a:r>
              <a:rPr lang="de-DE" dirty="0" smtClean="0">
                <a:solidFill>
                  <a:schemeClr val="tx2"/>
                </a:solidFill>
              </a:rPr>
              <a:t> ISA</a:t>
            </a:r>
          </a:p>
          <a:p>
            <a:pPr lvl="1"/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lvl="1"/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 smtClean="0"/>
              <a:t>: digital </a:t>
            </a:r>
            <a:r>
              <a:rPr lang="de-DE" dirty="0" err="1" smtClean="0"/>
              <a:t>gates</a:t>
            </a:r>
            <a:endParaRPr lang="de-DE" dirty="0" smtClean="0"/>
          </a:p>
          <a:p>
            <a:pPr lvl="1"/>
            <a:r>
              <a:rPr lang="de-DE" dirty="0" err="1" smtClean="0"/>
              <a:t>bottom</a:t>
            </a:r>
            <a:r>
              <a:rPr lang="de-DE" dirty="0" smtClean="0"/>
              <a:t>: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gates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above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endParaRPr lang="de-DE" dirty="0" smtClean="0"/>
          </a:p>
          <a:p>
            <a:pPr lvl="1"/>
            <a:r>
              <a:rPr lang="de-DE" dirty="0" err="1" smtClean="0"/>
              <a:t>justify</a:t>
            </a:r>
            <a:r>
              <a:rPr lang="de-DE" dirty="0" smtClean="0"/>
              <a:t> </a:t>
            </a:r>
            <a:r>
              <a:rPr lang="de-DE" dirty="0" err="1" smtClean="0"/>
              <a:t>arguing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in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ownership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order </a:t>
            </a:r>
            <a:r>
              <a:rPr lang="de-DE" dirty="0" err="1" smtClean="0">
                <a:solidFill>
                  <a:schemeClr val="tx2"/>
                </a:solidFill>
              </a:rPr>
              <a:t>reduction</a:t>
            </a:r>
            <a:endParaRPr lang="de-DE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ISA-</a:t>
            </a:r>
            <a:r>
              <a:rPr lang="de-DE" sz="3600" dirty="0" err="1" smtClean="0"/>
              <a:t>sp</a:t>
            </a:r>
            <a:r>
              <a:rPr lang="de-DE" sz="3600" dirty="0" smtClean="0"/>
              <a:t>: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X64 ISA model</a:t>
            </a:r>
          </a:p>
          <a:p>
            <a:pPr lvl="1"/>
            <a:r>
              <a:rPr lang="de-DE" dirty="0" smtClean="0"/>
              <a:t>E. Cohen: </a:t>
            </a:r>
            <a:r>
              <a:rPr lang="de-DE" dirty="0" err="1" smtClean="0"/>
              <a:t>communicating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; </a:t>
            </a:r>
            <a:r>
              <a:rPr lang="de-DE" dirty="0" smtClean="0">
                <a:solidFill>
                  <a:srgbClr val="FF0000"/>
                </a:solidFill>
              </a:rPr>
              <a:t>order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steps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nondeterministic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sb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 smtClean="0"/>
          </a:p>
          <a:p>
            <a:pPr lvl="1"/>
            <a:r>
              <a:rPr lang="de-DE" dirty="0" err="1" smtClean="0"/>
              <a:t>mmu</a:t>
            </a:r>
            <a:r>
              <a:rPr lang="de-DE" dirty="0" smtClean="0"/>
              <a:t>: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; </a:t>
            </a:r>
            <a:r>
              <a:rPr lang="de-DE" dirty="0" err="1" smtClean="0">
                <a:solidFill>
                  <a:srgbClr val="FF0000"/>
                </a:solidFill>
              </a:rPr>
              <a:t>walking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tables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nondeterministic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speculation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APIC: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interrupts</a:t>
            </a:r>
            <a:endParaRPr lang="de-DE" dirty="0" smtClean="0"/>
          </a:p>
          <a:p>
            <a:pPr lvl="1"/>
            <a:r>
              <a:rPr lang="de-DE" dirty="0" err="1" smtClean="0"/>
              <a:t>disk</a:t>
            </a:r>
            <a:r>
              <a:rPr lang="de-DE" dirty="0" smtClean="0"/>
              <a:t>: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booting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5148064" y="1700808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</a:t>
            </a:r>
            <a:r>
              <a:rPr lang="de-DE" dirty="0" err="1" smtClean="0"/>
              <a:t>em</a:t>
            </a:r>
            <a:r>
              <a:rPr lang="de-DE" dirty="0" smtClean="0"/>
              <a:t> + </a:t>
            </a:r>
            <a:r>
              <a:rPr lang="de-DE" dirty="0" err="1" smtClean="0"/>
              <a:t>caches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524328" y="30689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sb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660232" y="40050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mmu</a:t>
            </a:r>
            <a:endParaRPr lang="de-DE" dirty="0"/>
          </a:p>
        </p:txBody>
      </p:sp>
      <p:cxnSp>
        <p:nvCxnSpPr>
          <p:cNvPr id="12" name="Gerade Verbindung mit Pfeil 11"/>
          <p:cNvCxnSpPr>
            <a:endCxn id="10" idx="2"/>
          </p:cNvCxnSpPr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 flipH="1" flipV="1">
            <a:off x="6480212" y="3392996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 flipH="1" flipV="1">
            <a:off x="7740352" y="386104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5400000" flipH="1" flipV="1">
            <a:off x="7668344" y="292494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5400000">
            <a:off x="4716016" y="3789040"/>
            <a:ext cx="20162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7020272" y="76470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APIC</a:t>
            </a:r>
            <a:endParaRPr lang="de-DE" dirty="0"/>
          </a:p>
        </p:txBody>
      </p:sp>
      <p:cxnSp>
        <p:nvCxnSpPr>
          <p:cNvPr id="21" name="Gerade Verbindung 20"/>
          <p:cNvCxnSpPr>
            <a:stCxn id="15" idx="2"/>
          </p:cNvCxnSpPr>
          <p:nvPr/>
        </p:nvCxnSpPr>
        <p:spPr>
          <a:xfrm flipH="1">
            <a:off x="7524328" y="1268760"/>
            <a:ext cx="360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5652120" y="764704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disk</a:t>
            </a:r>
            <a:endParaRPr lang="de-DE" dirty="0"/>
          </a:p>
        </p:txBody>
      </p:sp>
      <p:cxnSp>
        <p:nvCxnSpPr>
          <p:cNvPr id="19" name="Gerade Verbindung 18"/>
          <p:cNvCxnSpPr>
            <a:stCxn id="16" idx="2"/>
          </p:cNvCxnSpPr>
          <p:nvPr/>
        </p:nvCxnSpPr>
        <p:spPr>
          <a:xfrm>
            <a:off x="6084168" y="126876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Nondeterministic</a:t>
            </a:r>
            <a:r>
              <a:rPr lang="de-DE" dirty="0" smtClean="0"/>
              <a:t> ISA</a:t>
            </a:r>
            <a:endParaRPr lang="de-DE" dirty="0"/>
          </a:p>
        </p:txBody>
      </p:sp>
      <p:pic>
        <p:nvPicPr>
          <p:cNvPr id="17" name="Grafik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3488" y="1628799"/>
            <a:ext cx="3916320" cy="3261150"/>
          </a:xfrm>
          <a:prstGeom prst="rect">
            <a:avLst/>
          </a:prstGeom>
          <a:noFill/>
          <a:ln/>
          <a:effectLst/>
        </p:spPr>
      </p:pic>
      <p:sp>
        <p:nvSpPr>
          <p:cNvPr id="16" name="Inhaltsplatzhalter 10"/>
          <p:cNvSpPr>
            <a:spLocks noGrp="1"/>
          </p:cNvSpPr>
          <p:nvPr>
            <p:ph sz="half" idx="1"/>
          </p:nvPr>
        </p:nvSpPr>
        <p:spPr>
          <a:xfrm>
            <a:off x="4716016" y="1600200"/>
            <a:ext cx="4104456" cy="4525963"/>
          </a:xfrm>
        </p:spPr>
        <p:txBody>
          <a:bodyPr/>
          <a:lstStyle/>
          <a:p>
            <a:r>
              <a:rPr lang="de-DE" sz="2400" dirty="0" err="1" smtClean="0"/>
              <a:t>hardware</a:t>
            </a:r>
            <a:r>
              <a:rPr lang="de-DE" sz="2400" dirty="0" smtClean="0"/>
              <a:t> </a:t>
            </a:r>
            <a:r>
              <a:rPr lang="de-DE" sz="2400" dirty="0" err="1" smtClean="0"/>
              <a:t>correctness</a:t>
            </a:r>
            <a:endParaRPr lang="de-DE" sz="2400" dirty="0" smtClean="0"/>
          </a:p>
          <a:p>
            <a:pPr lvl="1"/>
            <a:r>
              <a:rPr lang="de-DE" sz="2000" dirty="0" err="1" smtClean="0"/>
              <a:t>induction</a:t>
            </a:r>
            <a:r>
              <a:rPr lang="de-DE" sz="2000" dirty="0" smtClean="0"/>
              <a:t> on </a:t>
            </a:r>
            <a:r>
              <a:rPr lang="de-DE" sz="2000" dirty="0" err="1" smtClean="0"/>
              <a:t>cycles</a:t>
            </a:r>
            <a:r>
              <a:rPr lang="de-DE" sz="2000" dirty="0" smtClean="0"/>
              <a:t> 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deterministic</a:t>
            </a:r>
            <a:r>
              <a:rPr lang="de-DE" sz="2000" dirty="0" smtClean="0"/>
              <a:t> </a:t>
            </a:r>
            <a:r>
              <a:rPr lang="de-DE" sz="2000" dirty="0" err="1" smtClean="0"/>
              <a:t>hardware</a:t>
            </a:r>
            <a:endParaRPr lang="de-DE" sz="2000" dirty="0" smtClean="0"/>
          </a:p>
          <a:p>
            <a:pPr lvl="1"/>
            <a:r>
              <a:rPr lang="de-DE" sz="2000" dirty="0" smtClean="0"/>
              <a:t> ne(t):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nondeterministic</a:t>
            </a:r>
            <a:r>
              <a:rPr lang="de-DE" sz="2000" dirty="0" smtClean="0"/>
              <a:t> ISA </a:t>
            </a:r>
            <a:r>
              <a:rPr lang="de-DE" sz="2000" dirty="0" err="1" smtClean="0"/>
              <a:t>steps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cycle</a:t>
            </a:r>
            <a:r>
              <a:rPr lang="de-DE" sz="2000" dirty="0" smtClean="0"/>
              <a:t> t </a:t>
            </a:r>
          </a:p>
          <a:p>
            <a:pPr lvl="1"/>
            <a:r>
              <a:rPr lang="de-DE" sz="2000" dirty="0" err="1" smtClean="0"/>
              <a:t>oracle</a:t>
            </a:r>
            <a:r>
              <a:rPr lang="de-DE" sz="2000" dirty="0" smtClean="0"/>
              <a:t> </a:t>
            </a:r>
            <a:r>
              <a:rPr lang="de-DE" sz="2000" dirty="0" err="1" smtClean="0"/>
              <a:t>input</a:t>
            </a:r>
            <a:r>
              <a:rPr lang="de-DE" sz="2000" dirty="0" smtClean="0"/>
              <a:t> o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steps</a:t>
            </a:r>
            <a:endParaRPr lang="de-DE" sz="2000" dirty="0" smtClean="0"/>
          </a:p>
          <a:p>
            <a:pPr lvl="2"/>
            <a:r>
              <a:rPr lang="de-DE" sz="1800" dirty="0" err="1" smtClean="0"/>
              <a:t>unit</a:t>
            </a:r>
            <a:r>
              <a:rPr lang="de-DE" sz="1800" dirty="0" smtClean="0"/>
              <a:t> </a:t>
            </a:r>
            <a:r>
              <a:rPr lang="de-DE" sz="1800" dirty="0" err="1" smtClean="0"/>
              <a:t>stepped</a:t>
            </a:r>
            <a:endParaRPr lang="de-DE" sz="1800" dirty="0" smtClean="0"/>
          </a:p>
          <a:p>
            <a:pPr lvl="2"/>
            <a:r>
              <a:rPr lang="de-DE" sz="1800" dirty="0" err="1" smtClean="0"/>
              <a:t>initial</a:t>
            </a:r>
            <a:r>
              <a:rPr lang="de-DE" sz="1800" dirty="0" smtClean="0"/>
              <a:t> walk </a:t>
            </a:r>
            <a:r>
              <a:rPr lang="de-DE" sz="1800" dirty="0" err="1" smtClean="0"/>
              <a:t>guessed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MMU</a:t>
            </a:r>
          </a:p>
          <a:p>
            <a:pPr lvl="2"/>
            <a:r>
              <a:rPr lang="de-DE" sz="1800" dirty="0" smtClean="0"/>
              <a:t>walk </a:t>
            </a:r>
            <a:r>
              <a:rPr lang="de-DE" sz="1800" dirty="0" err="1" smtClean="0"/>
              <a:t>used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core</a:t>
            </a:r>
            <a:endParaRPr lang="de-DE" sz="1800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old</a:t>
            </a:r>
            <a:r>
              <a:rPr lang="de-DE" dirty="0" smtClean="0"/>
              <a:t>: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?</a:t>
            </a:r>
          </a:p>
          <a:p>
            <a:pPr lvl="1"/>
            <a:r>
              <a:rPr lang="de-DE" dirty="0" err="1" smtClean="0"/>
              <a:t>forwarding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stalling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endParaRPr lang="de-DE" dirty="0" smtClean="0"/>
          </a:p>
          <a:p>
            <a:pPr lvl="1"/>
            <a:r>
              <a:rPr lang="de-DE" dirty="0" err="1" smtClean="0"/>
              <a:t>speculation</a:t>
            </a:r>
            <a:endParaRPr lang="de-DE" dirty="0" smtClean="0"/>
          </a:p>
          <a:p>
            <a:pPr lvl="1"/>
            <a:r>
              <a:rPr lang="de-DE" dirty="0" smtClean="0"/>
              <a:t>Kröning </a:t>
            </a:r>
            <a:r>
              <a:rPr lang="de-DE" dirty="0" smtClean="0">
                <a:solidFill>
                  <a:srgbClr val="00B050"/>
                </a:solidFill>
              </a:rPr>
              <a:t>1999</a:t>
            </a:r>
          </a:p>
          <a:p>
            <a:pPr lvl="1">
              <a:buNone/>
            </a:pPr>
            <a:r>
              <a:rPr lang="de-DE" dirty="0" smtClean="0"/>
              <a:t> </a:t>
            </a:r>
            <a:endParaRPr lang="de-DE" dirty="0" smtClean="0"/>
          </a:p>
          <a:p>
            <a:pPr lvl="1"/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endParaRPr lang="de-DE" dirty="0" smtClean="0"/>
          </a:p>
          <a:p>
            <a:pPr lvl="1"/>
            <a:r>
              <a:rPr lang="de-DE" dirty="0" err="1" smtClean="0"/>
              <a:t>drain</a:t>
            </a:r>
            <a:r>
              <a:rPr lang="de-DE" dirty="0" smtClean="0"/>
              <a:t> </a:t>
            </a:r>
            <a:r>
              <a:rPr lang="de-DE" dirty="0" err="1" smtClean="0"/>
              <a:t>pipe</a:t>
            </a:r>
            <a:r>
              <a:rPr lang="de-DE" dirty="0" smtClean="0"/>
              <a:t> +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 + </a:t>
            </a:r>
            <a:r>
              <a:rPr lang="de-DE" dirty="0" err="1" smtClean="0"/>
              <a:t>sync</a:t>
            </a:r>
            <a:endParaRPr lang="de-DE" dirty="0" smtClean="0"/>
          </a:p>
          <a:p>
            <a:pPr lvl="1"/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invlpg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6264696"/>
          </a:xfrm>
        </p:spPr>
        <p:txBody>
          <a:bodyPr>
            <a:normAutofit fontScale="55000" lnSpcReduction="20000"/>
          </a:bodyPr>
          <a:lstStyle/>
          <a:p>
            <a:r>
              <a:rPr lang="de-DE" sz="3300" dirty="0" err="1" smtClean="0"/>
              <a:t>core</a:t>
            </a:r>
            <a:r>
              <a:rPr lang="de-DE" sz="3300" dirty="0" smtClean="0"/>
              <a:t>: </a:t>
            </a:r>
          </a:p>
          <a:p>
            <a:pPr lvl="1"/>
            <a:r>
              <a:rPr lang="de-DE" sz="2900" dirty="0" err="1" smtClean="0"/>
              <a:t>step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‚</a:t>
            </a:r>
            <a:r>
              <a:rPr lang="de-DE" sz="2900" dirty="0" err="1" smtClean="0"/>
              <a:t>memory</a:t>
            </a:r>
            <a:r>
              <a:rPr lang="de-DE" sz="2900" dirty="0" smtClean="0"/>
              <a:t>‘</a:t>
            </a:r>
          </a:p>
          <a:p>
            <a:r>
              <a:rPr lang="de-DE" sz="2900" dirty="0" smtClean="0"/>
              <a:t>IMMU:</a:t>
            </a:r>
            <a:r>
              <a:rPr lang="de-DE" sz="3300" dirty="0" smtClean="0"/>
              <a:t> </a:t>
            </a:r>
          </a:p>
          <a:p>
            <a:pPr lvl="1"/>
            <a:r>
              <a:rPr lang="de-DE" sz="2900" dirty="0" err="1" smtClean="0"/>
              <a:t>step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‚</a:t>
            </a:r>
            <a:r>
              <a:rPr lang="de-DE" sz="2900" dirty="0" err="1" smtClean="0"/>
              <a:t>pc</a:t>
            </a:r>
            <a:r>
              <a:rPr lang="de-DE" sz="2900" dirty="0" smtClean="0"/>
              <a:t>-</a:t>
            </a:r>
            <a:r>
              <a:rPr lang="de-DE" sz="2900" dirty="0" err="1" smtClean="0"/>
              <a:t>translate</a:t>
            </a:r>
            <a:r>
              <a:rPr lang="de-DE" sz="2900" dirty="0" smtClean="0"/>
              <a:t>‘; </a:t>
            </a:r>
            <a:r>
              <a:rPr lang="de-DE" sz="2900" dirty="0" err="1" smtClean="0"/>
              <a:t>speculation</a:t>
            </a:r>
            <a:r>
              <a:rPr lang="de-DE" sz="2900" dirty="0" smtClean="0"/>
              <a:t> in ISA. </a:t>
            </a:r>
          </a:p>
          <a:p>
            <a:pPr lvl="1"/>
            <a:r>
              <a:rPr lang="de-DE" sz="2900" dirty="0" err="1" smtClean="0"/>
              <a:t>pipeline</a:t>
            </a:r>
            <a:r>
              <a:rPr lang="de-DE" sz="2900" dirty="0" smtClean="0"/>
              <a:t>  walk </a:t>
            </a:r>
            <a:r>
              <a:rPr lang="de-DE" sz="2900" dirty="0" smtClean="0">
                <a:solidFill>
                  <a:schemeClr val="accent5"/>
                </a:solidFill>
              </a:rPr>
              <a:t>wo</a:t>
            </a:r>
            <a:r>
              <a:rPr lang="de-DE" sz="2900" dirty="0" smtClean="0"/>
              <a:t> in </a:t>
            </a:r>
            <a:r>
              <a:rPr lang="de-DE" sz="2900" dirty="0" err="1" smtClean="0"/>
              <a:t>ghost</a:t>
            </a:r>
            <a:r>
              <a:rPr lang="de-DE" sz="2900" dirty="0" smtClean="0"/>
              <a:t> </a:t>
            </a:r>
            <a:r>
              <a:rPr lang="de-DE" sz="2900" dirty="0" err="1" smtClean="0"/>
              <a:t>registers</a:t>
            </a:r>
            <a:endParaRPr lang="de-DE" sz="2900" dirty="0" smtClean="0"/>
          </a:p>
          <a:p>
            <a:pPr lvl="1"/>
            <a:r>
              <a:rPr lang="de-DE" sz="2900" dirty="0" smtClean="0">
                <a:solidFill>
                  <a:srgbClr val="FF0000"/>
                </a:solidFill>
              </a:rPr>
              <a:t>invariant</a:t>
            </a:r>
            <a:r>
              <a:rPr lang="de-DE" sz="2900" dirty="0" smtClean="0"/>
              <a:t>: wo in </a:t>
            </a:r>
            <a:r>
              <a:rPr lang="de-DE" sz="2900" dirty="0" err="1" smtClean="0"/>
              <a:t>virtual</a:t>
            </a:r>
            <a:r>
              <a:rPr lang="de-DE" sz="2900" dirty="0" smtClean="0"/>
              <a:t> </a:t>
            </a:r>
            <a:r>
              <a:rPr lang="de-DE" sz="2900" dirty="0" err="1" smtClean="0"/>
              <a:t>tlb</a:t>
            </a:r>
            <a:r>
              <a:rPr lang="de-DE" sz="2900" dirty="0" smtClean="0"/>
              <a:t> </a:t>
            </a:r>
          </a:p>
          <a:p>
            <a:r>
              <a:rPr lang="de-DE" sz="3300" dirty="0" err="1" smtClean="0"/>
              <a:t>core</a:t>
            </a:r>
            <a:r>
              <a:rPr lang="de-DE" sz="3300" dirty="0" smtClean="0"/>
              <a:t> </a:t>
            </a:r>
            <a:r>
              <a:rPr lang="de-DE" sz="3300" dirty="0" err="1" smtClean="0"/>
              <a:t>step</a:t>
            </a:r>
            <a:r>
              <a:rPr lang="de-DE" sz="3300" dirty="0" smtClean="0"/>
              <a:t>(</a:t>
            </a:r>
            <a:r>
              <a:rPr lang="de-DE" sz="3300" dirty="0" smtClean="0">
                <a:solidFill>
                  <a:schemeClr val="accent5"/>
                </a:solidFill>
              </a:rPr>
              <a:t>wo</a:t>
            </a:r>
            <a:r>
              <a:rPr lang="de-DE" sz="3300" dirty="0" smtClean="0"/>
              <a:t>)</a:t>
            </a:r>
          </a:p>
          <a:p>
            <a:pPr lvl="1"/>
            <a:r>
              <a:rPr lang="de-DE" sz="2900" dirty="0" err="1" smtClean="0"/>
              <a:t>only</a:t>
            </a:r>
            <a:r>
              <a:rPr lang="de-DE" sz="2900" dirty="0" smtClean="0"/>
              <a:t> </a:t>
            </a:r>
            <a:r>
              <a:rPr lang="de-DE" sz="2900" dirty="0" err="1" smtClean="0"/>
              <a:t>allowed</a:t>
            </a:r>
            <a:r>
              <a:rPr lang="de-DE" sz="2900" dirty="0" smtClean="0"/>
              <a:t> </a:t>
            </a:r>
            <a:r>
              <a:rPr lang="de-DE" sz="2900" dirty="0" err="1" smtClean="0"/>
              <a:t>if</a:t>
            </a:r>
            <a:r>
              <a:rPr lang="de-DE" sz="2900" dirty="0" smtClean="0"/>
              <a:t>  invariant </a:t>
            </a:r>
            <a:r>
              <a:rPr lang="de-DE" sz="2900" dirty="0" err="1" smtClean="0"/>
              <a:t>holds</a:t>
            </a:r>
            <a:endParaRPr lang="de-DE" sz="2900" dirty="0" smtClean="0"/>
          </a:p>
          <a:p>
            <a:r>
              <a:rPr lang="de-DE" sz="3300" dirty="0" smtClean="0">
                <a:solidFill>
                  <a:srgbClr val="FF0000"/>
                </a:solidFill>
              </a:rPr>
              <a:t>invariant</a:t>
            </a:r>
            <a:r>
              <a:rPr lang="de-DE" sz="3300" dirty="0" smtClean="0"/>
              <a:t>:</a:t>
            </a:r>
          </a:p>
          <a:p>
            <a:pPr lvl="1"/>
            <a:r>
              <a:rPr lang="de-DE" sz="2900" dirty="0" err="1" smtClean="0"/>
              <a:t>inhibit</a:t>
            </a:r>
            <a:r>
              <a:rPr lang="de-DE" sz="2900" dirty="0" smtClean="0"/>
              <a:t> </a:t>
            </a:r>
            <a:r>
              <a:rPr lang="de-DE" sz="2900" dirty="0" err="1" smtClean="0"/>
              <a:t>use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translation</a:t>
            </a:r>
            <a:r>
              <a:rPr lang="de-DE" sz="2900" dirty="0" smtClean="0"/>
              <a:t> in </a:t>
            </a:r>
            <a:r>
              <a:rPr lang="de-DE" sz="2900" dirty="0" err="1" smtClean="0"/>
              <a:t>tlb</a:t>
            </a:r>
            <a:r>
              <a:rPr lang="de-DE" sz="2900" dirty="0" smtClean="0"/>
              <a:t> </a:t>
            </a:r>
            <a:r>
              <a:rPr lang="de-DE" sz="2900" dirty="0" err="1" smtClean="0"/>
              <a:t>invlpgd</a:t>
            </a:r>
            <a:r>
              <a:rPr lang="de-DE" sz="2900" dirty="0" smtClean="0"/>
              <a:t> </a:t>
            </a:r>
            <a:r>
              <a:rPr lang="de-DE" sz="2900" dirty="0" err="1" smtClean="0"/>
              <a:t>by</a:t>
            </a:r>
            <a:r>
              <a:rPr lang="de-DE" sz="2900" dirty="0" smtClean="0"/>
              <a:t> </a:t>
            </a:r>
            <a:r>
              <a:rPr lang="de-DE" sz="2900" dirty="0" err="1" smtClean="0"/>
              <a:t>instruction</a:t>
            </a:r>
            <a:r>
              <a:rPr lang="de-DE" sz="2900" dirty="0" smtClean="0"/>
              <a:t> in </a:t>
            </a:r>
            <a:r>
              <a:rPr lang="de-DE" sz="2900" dirty="0" err="1" smtClean="0"/>
              <a:t>stages</a:t>
            </a:r>
            <a:r>
              <a:rPr lang="de-DE" sz="2900" dirty="0" smtClean="0"/>
              <a:t> </a:t>
            </a:r>
            <a:r>
              <a:rPr lang="de-DE" sz="2900" dirty="0" err="1" smtClean="0"/>
              <a:t>decode</a:t>
            </a:r>
            <a:r>
              <a:rPr lang="de-DE" sz="2900" dirty="0" smtClean="0"/>
              <a:t>…</a:t>
            </a:r>
            <a:r>
              <a:rPr lang="de-DE" sz="2900" dirty="0" err="1" smtClean="0"/>
              <a:t>memory</a:t>
            </a:r>
            <a:endParaRPr lang="de-DE" sz="2900" dirty="0" smtClean="0"/>
          </a:p>
          <a:p>
            <a:pPr lvl="1"/>
            <a:r>
              <a:rPr lang="de-DE" sz="2900" dirty="0" smtClean="0"/>
              <a:t>roll back </a:t>
            </a:r>
            <a:r>
              <a:rPr lang="de-DE" sz="2900" dirty="0" err="1" smtClean="0"/>
              <a:t>pc-translate</a:t>
            </a:r>
            <a:r>
              <a:rPr lang="de-DE" sz="2900" dirty="0" smtClean="0"/>
              <a:t> </a:t>
            </a:r>
            <a:r>
              <a:rPr lang="de-DE" sz="2900" dirty="0" err="1" smtClean="0"/>
              <a:t>using</a:t>
            </a:r>
            <a:r>
              <a:rPr lang="de-DE" sz="2900" dirty="0" smtClean="0"/>
              <a:t> </a:t>
            </a:r>
            <a:r>
              <a:rPr lang="de-DE" sz="2900" dirty="0" err="1" smtClean="0"/>
              <a:t>translation</a:t>
            </a:r>
            <a:r>
              <a:rPr lang="de-DE" sz="2900" dirty="0" smtClean="0"/>
              <a:t> </a:t>
            </a:r>
            <a:r>
              <a:rPr lang="de-DE" sz="2900" dirty="0" err="1" smtClean="0"/>
              <a:t>invlpgd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</a:t>
            </a:r>
            <a:r>
              <a:rPr lang="de-DE" sz="2900" dirty="0" err="1" smtClean="0"/>
              <a:t>fetch</a:t>
            </a:r>
            <a:r>
              <a:rPr lang="de-DE" sz="2900" dirty="0" smtClean="0"/>
              <a:t> (</a:t>
            </a:r>
            <a:r>
              <a:rPr lang="de-DE" sz="2900" dirty="0" err="1" smtClean="0"/>
              <a:t>speculative</a:t>
            </a:r>
            <a:r>
              <a:rPr lang="de-DE" sz="2900" dirty="0" smtClean="0"/>
              <a:t> </a:t>
            </a:r>
            <a:r>
              <a:rPr lang="de-DE" sz="2900" dirty="0" err="1" smtClean="0"/>
              <a:t>execution</a:t>
            </a:r>
            <a:r>
              <a:rPr lang="de-DE" sz="2900" dirty="0" smtClean="0"/>
              <a:t>)</a:t>
            </a:r>
            <a:endParaRPr lang="de-DE" sz="2900" dirty="0" smtClean="0">
              <a:solidFill>
                <a:srgbClr val="00B050"/>
              </a:solidFill>
            </a:endParaRPr>
          </a:p>
          <a:p>
            <a:r>
              <a:rPr lang="de-DE" sz="3300" dirty="0" err="1" smtClean="0"/>
              <a:t>interrupt</a:t>
            </a:r>
            <a:r>
              <a:rPr lang="de-DE" sz="3300" dirty="0" smtClean="0"/>
              <a:t> </a:t>
            </a:r>
            <a:r>
              <a:rPr lang="de-DE" sz="3300" dirty="0" smtClean="0"/>
              <a:t>in </a:t>
            </a:r>
            <a:r>
              <a:rPr lang="de-DE" sz="3300" dirty="0" err="1" smtClean="0"/>
              <a:t>stage</a:t>
            </a:r>
            <a:r>
              <a:rPr lang="de-DE" sz="3300" dirty="0" smtClean="0"/>
              <a:t> </a:t>
            </a:r>
            <a:r>
              <a:rPr lang="de-DE" sz="3300" dirty="0" err="1" smtClean="0"/>
              <a:t>decode</a:t>
            </a:r>
            <a:endParaRPr lang="de-DE" sz="3300" dirty="0" smtClean="0"/>
          </a:p>
          <a:p>
            <a:pPr lvl="1"/>
            <a:r>
              <a:rPr lang="de-DE" sz="2900" dirty="0" err="1" smtClean="0"/>
              <a:t>changes</a:t>
            </a:r>
            <a:r>
              <a:rPr lang="de-DE" sz="2900" dirty="0" smtClean="0"/>
              <a:t> </a:t>
            </a:r>
            <a:r>
              <a:rPr lang="de-DE" sz="2900" dirty="0" err="1" smtClean="0"/>
              <a:t>to</a:t>
            </a:r>
            <a:r>
              <a:rPr lang="de-DE" sz="2900" dirty="0" smtClean="0"/>
              <a:t> </a:t>
            </a:r>
            <a:r>
              <a:rPr lang="de-DE" sz="2900" dirty="0" err="1" smtClean="0"/>
              <a:t>untranslated</a:t>
            </a:r>
            <a:r>
              <a:rPr lang="de-DE" sz="2900" dirty="0" smtClean="0"/>
              <a:t> </a:t>
            </a:r>
            <a:r>
              <a:rPr lang="de-DE" sz="2900" dirty="0" err="1" smtClean="0"/>
              <a:t>mode</a:t>
            </a:r>
            <a:endParaRPr lang="de-DE" sz="2900" dirty="0" smtClean="0"/>
          </a:p>
          <a:p>
            <a:pPr lvl="1"/>
            <a:r>
              <a:rPr lang="de-DE" sz="2900" dirty="0" smtClean="0"/>
              <a:t> IMMU </a:t>
            </a:r>
            <a:r>
              <a:rPr lang="de-DE" sz="2900" dirty="0" err="1" smtClean="0"/>
              <a:t>step</a:t>
            </a:r>
            <a:r>
              <a:rPr lang="de-DE" sz="2900" dirty="0" smtClean="0"/>
              <a:t> in </a:t>
            </a:r>
            <a:r>
              <a:rPr lang="de-DE" sz="2900" dirty="0" err="1" smtClean="0"/>
              <a:t>stage</a:t>
            </a:r>
            <a:r>
              <a:rPr lang="de-DE" sz="2900" dirty="0" smtClean="0"/>
              <a:t> </a:t>
            </a:r>
            <a:r>
              <a:rPr lang="de-DE" sz="2900" dirty="0" err="1" smtClean="0"/>
              <a:t>pc</a:t>
            </a:r>
            <a:r>
              <a:rPr lang="de-DE" sz="2900" dirty="0" smtClean="0"/>
              <a:t>-</a:t>
            </a:r>
            <a:r>
              <a:rPr lang="de-DE" sz="2900" dirty="0" err="1" smtClean="0"/>
              <a:t>translate</a:t>
            </a:r>
            <a:r>
              <a:rPr lang="de-DE" sz="2900" dirty="0" smtClean="0"/>
              <a:t> </a:t>
            </a:r>
            <a:r>
              <a:rPr lang="de-DE" sz="2900" dirty="0" err="1" smtClean="0"/>
              <a:t>would</a:t>
            </a:r>
            <a:r>
              <a:rPr lang="de-DE" sz="2900" dirty="0" smtClean="0"/>
              <a:t> not </a:t>
            </a:r>
            <a:r>
              <a:rPr lang="de-DE" sz="2900" dirty="0" err="1" smtClean="0"/>
              <a:t>occur</a:t>
            </a:r>
            <a:r>
              <a:rPr lang="de-DE" sz="2900" dirty="0" smtClean="0"/>
              <a:t> in </a:t>
            </a:r>
            <a:r>
              <a:rPr lang="de-DE" sz="2900" dirty="0" err="1" smtClean="0"/>
              <a:t>deterministic</a:t>
            </a:r>
            <a:r>
              <a:rPr lang="de-DE" sz="2900" dirty="0" smtClean="0"/>
              <a:t> ISA</a:t>
            </a:r>
          </a:p>
          <a:p>
            <a:pPr lvl="1"/>
            <a:r>
              <a:rPr lang="de-DE" sz="2900" dirty="0" smtClean="0"/>
              <a:t>was </a:t>
            </a:r>
            <a:r>
              <a:rPr lang="de-DE" sz="2900" dirty="0" err="1" smtClean="0"/>
              <a:t>speculated</a:t>
            </a:r>
            <a:r>
              <a:rPr lang="de-DE" sz="2900" dirty="0" smtClean="0"/>
              <a:t> in </a:t>
            </a:r>
            <a:r>
              <a:rPr lang="de-DE" sz="2900" dirty="0" err="1" smtClean="0"/>
              <a:t>nondeterministic</a:t>
            </a:r>
            <a:r>
              <a:rPr lang="de-DE" sz="2900" dirty="0" smtClean="0"/>
              <a:t> ISA (</a:t>
            </a:r>
            <a:r>
              <a:rPr lang="de-DE" sz="2900" dirty="0" err="1" smtClean="0"/>
              <a:t>even</a:t>
            </a:r>
            <a:r>
              <a:rPr lang="de-DE" sz="2900" dirty="0" smtClean="0"/>
              <a:t> </a:t>
            </a:r>
            <a:r>
              <a:rPr lang="de-DE" sz="2900" dirty="0" err="1" smtClean="0"/>
              <a:t>with</a:t>
            </a:r>
            <a:r>
              <a:rPr lang="de-DE" sz="2900" dirty="0" smtClean="0"/>
              <a:t> </a:t>
            </a:r>
            <a:r>
              <a:rPr lang="de-DE" sz="2900" dirty="0" err="1" smtClean="0"/>
              <a:t>deterministic</a:t>
            </a:r>
            <a:r>
              <a:rPr lang="de-DE" sz="2900" dirty="0" smtClean="0"/>
              <a:t> MMU)</a:t>
            </a:r>
            <a:endParaRPr lang="de-DE" sz="2600" dirty="0" smtClean="0"/>
          </a:p>
          <a:p>
            <a:pPr lvl="1"/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131840" y="2276872"/>
            <a:ext cx="46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5"/>
                </a:solidFill>
              </a:rPr>
              <a:t>wo</a:t>
            </a:r>
            <a:endParaRPr lang="de-DE" dirty="0">
              <a:solidFill>
                <a:schemeClr val="accent5"/>
              </a:solidFill>
            </a:endParaRPr>
          </a:p>
        </p:txBody>
      </p:sp>
      <p:cxnSp>
        <p:nvCxnSpPr>
          <p:cNvPr id="20" name="Gerade Verbindung mit Pfeil 19"/>
          <p:cNvCxnSpPr>
            <a:stCxn id="14" idx="2"/>
          </p:cNvCxnSpPr>
          <p:nvPr/>
        </p:nvCxnSpPr>
        <p:spPr>
          <a:xfrm flipH="1">
            <a:off x="3347864" y="2646204"/>
            <a:ext cx="18720" cy="193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err="1" smtClean="0">
                <a:solidFill>
                  <a:schemeClr val="tx2"/>
                </a:solidFill>
              </a:rPr>
              <a:t>Invlpg</a:t>
            </a:r>
            <a:r>
              <a:rPr lang="de-DE" sz="3600" dirty="0" smtClean="0">
                <a:solidFill>
                  <a:schemeClr val="tx2"/>
                </a:solidFill>
              </a:rPr>
              <a:t>: </a:t>
            </a:r>
            <a:r>
              <a:rPr lang="de-DE" sz="3600" dirty="0" err="1" smtClean="0"/>
              <a:t>can</a:t>
            </a:r>
            <a:r>
              <a:rPr lang="de-DE" sz="3600" dirty="0" smtClean="0"/>
              <a:t> </a:t>
            </a:r>
            <a:r>
              <a:rPr lang="de-DE" sz="3600" dirty="0" err="1" smtClean="0"/>
              <a:t>be</a:t>
            </a:r>
            <a:r>
              <a:rPr lang="de-DE" sz="3600" dirty="0" smtClean="0"/>
              <a:t> </a:t>
            </a:r>
            <a:r>
              <a:rPr lang="de-DE" sz="3600" dirty="0" err="1" smtClean="0"/>
              <a:t>implemented</a:t>
            </a:r>
            <a:r>
              <a:rPr lang="de-DE" sz="3600" dirty="0" smtClean="0"/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without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software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condition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smtClean="0">
                <a:solidFill>
                  <a:srgbClr val="FF0000"/>
                </a:solidFill>
              </a:rPr>
              <a:t>in </a:t>
            </a:r>
            <a:r>
              <a:rPr lang="de-DE" sz="3600" dirty="0" err="1" smtClean="0">
                <a:solidFill>
                  <a:srgbClr val="FF0000"/>
                </a:solidFill>
              </a:rPr>
              <a:t>nodeterministic</a:t>
            </a:r>
            <a:r>
              <a:rPr lang="de-DE" sz="3600" dirty="0" smtClean="0">
                <a:solidFill>
                  <a:srgbClr val="FF0000"/>
                </a:solidFill>
              </a:rPr>
              <a:t> ISA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6264696"/>
          </a:xfrm>
        </p:spPr>
        <p:txBody>
          <a:bodyPr>
            <a:normAutofit fontScale="55000" lnSpcReduction="20000"/>
          </a:bodyPr>
          <a:lstStyle/>
          <a:p>
            <a:r>
              <a:rPr lang="de-DE" sz="3300" dirty="0" err="1" smtClean="0"/>
              <a:t>core</a:t>
            </a:r>
            <a:r>
              <a:rPr lang="de-DE" sz="3300" dirty="0" smtClean="0"/>
              <a:t>: </a:t>
            </a:r>
          </a:p>
          <a:p>
            <a:pPr lvl="1"/>
            <a:r>
              <a:rPr lang="de-DE" sz="2900" dirty="0" err="1" smtClean="0"/>
              <a:t>step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‚</a:t>
            </a:r>
            <a:r>
              <a:rPr lang="de-DE" sz="2900" dirty="0" err="1" smtClean="0"/>
              <a:t>memory</a:t>
            </a:r>
            <a:r>
              <a:rPr lang="de-DE" sz="2900" dirty="0" smtClean="0"/>
              <a:t>‘</a:t>
            </a:r>
          </a:p>
          <a:p>
            <a:r>
              <a:rPr lang="de-DE" sz="2900" dirty="0" smtClean="0"/>
              <a:t>IMMU:</a:t>
            </a:r>
            <a:r>
              <a:rPr lang="de-DE" sz="3300" dirty="0" smtClean="0"/>
              <a:t> </a:t>
            </a:r>
          </a:p>
          <a:p>
            <a:pPr lvl="1"/>
            <a:r>
              <a:rPr lang="de-DE" sz="2900" dirty="0" err="1" smtClean="0"/>
              <a:t>step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‚</a:t>
            </a:r>
            <a:r>
              <a:rPr lang="de-DE" sz="2900" dirty="0" err="1" smtClean="0"/>
              <a:t>pc</a:t>
            </a:r>
            <a:r>
              <a:rPr lang="de-DE" sz="2900" dirty="0" smtClean="0"/>
              <a:t>-</a:t>
            </a:r>
            <a:r>
              <a:rPr lang="de-DE" sz="2900" dirty="0" err="1" smtClean="0"/>
              <a:t>translate</a:t>
            </a:r>
            <a:r>
              <a:rPr lang="de-DE" sz="2900" dirty="0" smtClean="0"/>
              <a:t>‘; </a:t>
            </a:r>
            <a:r>
              <a:rPr lang="de-DE" sz="2900" dirty="0" err="1" smtClean="0"/>
              <a:t>speculation</a:t>
            </a:r>
            <a:r>
              <a:rPr lang="de-DE" sz="2900" dirty="0" smtClean="0"/>
              <a:t> in ISA. </a:t>
            </a:r>
          </a:p>
          <a:p>
            <a:pPr lvl="1"/>
            <a:r>
              <a:rPr lang="de-DE" sz="2900" dirty="0" err="1" smtClean="0"/>
              <a:t>pipeline</a:t>
            </a:r>
            <a:r>
              <a:rPr lang="de-DE" sz="2900" dirty="0" smtClean="0"/>
              <a:t>  walk </a:t>
            </a:r>
            <a:r>
              <a:rPr lang="de-DE" sz="2900" dirty="0" smtClean="0">
                <a:solidFill>
                  <a:schemeClr val="accent5"/>
                </a:solidFill>
              </a:rPr>
              <a:t>wo</a:t>
            </a:r>
            <a:r>
              <a:rPr lang="de-DE" sz="2900" dirty="0" smtClean="0"/>
              <a:t> in </a:t>
            </a:r>
            <a:r>
              <a:rPr lang="de-DE" sz="2900" dirty="0" err="1" smtClean="0"/>
              <a:t>ghost</a:t>
            </a:r>
            <a:r>
              <a:rPr lang="de-DE" sz="2900" dirty="0" smtClean="0"/>
              <a:t> </a:t>
            </a:r>
            <a:r>
              <a:rPr lang="de-DE" sz="2900" dirty="0" err="1" smtClean="0"/>
              <a:t>registers</a:t>
            </a:r>
            <a:endParaRPr lang="de-DE" sz="2900" dirty="0" smtClean="0"/>
          </a:p>
          <a:p>
            <a:pPr lvl="1"/>
            <a:r>
              <a:rPr lang="de-DE" sz="2900" dirty="0" smtClean="0">
                <a:solidFill>
                  <a:srgbClr val="FF0000"/>
                </a:solidFill>
              </a:rPr>
              <a:t>invariant</a:t>
            </a:r>
            <a:r>
              <a:rPr lang="de-DE" sz="2900" dirty="0" smtClean="0"/>
              <a:t>: wo in </a:t>
            </a:r>
            <a:r>
              <a:rPr lang="de-DE" sz="2900" dirty="0" err="1" smtClean="0"/>
              <a:t>virtual</a:t>
            </a:r>
            <a:r>
              <a:rPr lang="de-DE" sz="2900" dirty="0" smtClean="0"/>
              <a:t> </a:t>
            </a:r>
            <a:r>
              <a:rPr lang="de-DE" sz="2900" dirty="0" err="1" smtClean="0"/>
              <a:t>tlb</a:t>
            </a:r>
            <a:r>
              <a:rPr lang="de-DE" sz="2900" dirty="0" smtClean="0"/>
              <a:t> </a:t>
            </a:r>
          </a:p>
          <a:p>
            <a:r>
              <a:rPr lang="de-DE" sz="3300" dirty="0" err="1" smtClean="0"/>
              <a:t>core</a:t>
            </a:r>
            <a:r>
              <a:rPr lang="de-DE" sz="3300" dirty="0" smtClean="0"/>
              <a:t> </a:t>
            </a:r>
            <a:r>
              <a:rPr lang="de-DE" sz="3300" dirty="0" err="1" smtClean="0"/>
              <a:t>step</a:t>
            </a:r>
            <a:r>
              <a:rPr lang="de-DE" sz="3300" dirty="0" smtClean="0"/>
              <a:t>(</a:t>
            </a:r>
            <a:r>
              <a:rPr lang="de-DE" sz="3300" dirty="0" smtClean="0">
                <a:solidFill>
                  <a:schemeClr val="accent5"/>
                </a:solidFill>
              </a:rPr>
              <a:t>wo</a:t>
            </a:r>
            <a:r>
              <a:rPr lang="de-DE" sz="3300" dirty="0" smtClean="0"/>
              <a:t>)</a:t>
            </a:r>
          </a:p>
          <a:p>
            <a:pPr lvl="1"/>
            <a:r>
              <a:rPr lang="de-DE" sz="2900" dirty="0" err="1" smtClean="0"/>
              <a:t>only</a:t>
            </a:r>
            <a:r>
              <a:rPr lang="de-DE" sz="2900" dirty="0" smtClean="0"/>
              <a:t> </a:t>
            </a:r>
            <a:r>
              <a:rPr lang="de-DE" sz="2900" dirty="0" err="1" smtClean="0"/>
              <a:t>allowed</a:t>
            </a:r>
            <a:r>
              <a:rPr lang="de-DE" sz="2900" dirty="0" smtClean="0"/>
              <a:t> </a:t>
            </a:r>
            <a:r>
              <a:rPr lang="de-DE" sz="2900" dirty="0" err="1" smtClean="0"/>
              <a:t>if</a:t>
            </a:r>
            <a:r>
              <a:rPr lang="de-DE" sz="2900" dirty="0" smtClean="0"/>
              <a:t>  invariant </a:t>
            </a:r>
            <a:r>
              <a:rPr lang="de-DE" sz="2900" dirty="0" err="1" smtClean="0"/>
              <a:t>holds</a:t>
            </a:r>
            <a:endParaRPr lang="de-DE" sz="2900" dirty="0" smtClean="0"/>
          </a:p>
          <a:p>
            <a:r>
              <a:rPr lang="de-DE" sz="3300" dirty="0" smtClean="0">
                <a:solidFill>
                  <a:srgbClr val="FF0000"/>
                </a:solidFill>
              </a:rPr>
              <a:t>invariant</a:t>
            </a:r>
            <a:r>
              <a:rPr lang="de-DE" sz="3300" dirty="0" smtClean="0"/>
              <a:t>:</a:t>
            </a:r>
          </a:p>
          <a:p>
            <a:pPr lvl="1"/>
            <a:r>
              <a:rPr lang="de-DE" sz="2900" dirty="0" err="1" smtClean="0"/>
              <a:t>inhibit</a:t>
            </a:r>
            <a:r>
              <a:rPr lang="de-DE" sz="2900" dirty="0" smtClean="0"/>
              <a:t> </a:t>
            </a:r>
            <a:r>
              <a:rPr lang="de-DE" sz="2900" dirty="0" err="1" smtClean="0"/>
              <a:t>use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translation</a:t>
            </a:r>
            <a:r>
              <a:rPr lang="de-DE" sz="2900" dirty="0" smtClean="0"/>
              <a:t> in </a:t>
            </a:r>
            <a:r>
              <a:rPr lang="de-DE" sz="2900" dirty="0" err="1" smtClean="0"/>
              <a:t>tlb</a:t>
            </a:r>
            <a:r>
              <a:rPr lang="de-DE" sz="2900" dirty="0" smtClean="0"/>
              <a:t> </a:t>
            </a:r>
            <a:r>
              <a:rPr lang="de-DE" sz="2900" dirty="0" err="1" smtClean="0"/>
              <a:t>invlpgd</a:t>
            </a:r>
            <a:r>
              <a:rPr lang="de-DE" sz="2900" dirty="0" smtClean="0"/>
              <a:t> </a:t>
            </a:r>
            <a:r>
              <a:rPr lang="de-DE" sz="2900" dirty="0" err="1" smtClean="0"/>
              <a:t>by</a:t>
            </a:r>
            <a:r>
              <a:rPr lang="de-DE" sz="2900" dirty="0" smtClean="0"/>
              <a:t> </a:t>
            </a:r>
            <a:r>
              <a:rPr lang="de-DE" sz="2900" dirty="0" err="1" smtClean="0"/>
              <a:t>instruction</a:t>
            </a:r>
            <a:r>
              <a:rPr lang="de-DE" sz="2900" dirty="0" smtClean="0"/>
              <a:t> in </a:t>
            </a:r>
            <a:r>
              <a:rPr lang="de-DE" sz="2900" dirty="0" err="1" smtClean="0"/>
              <a:t>stages</a:t>
            </a:r>
            <a:r>
              <a:rPr lang="de-DE" sz="2900" dirty="0" smtClean="0"/>
              <a:t> </a:t>
            </a:r>
            <a:r>
              <a:rPr lang="de-DE" sz="2900" dirty="0" err="1" smtClean="0"/>
              <a:t>decode</a:t>
            </a:r>
            <a:r>
              <a:rPr lang="de-DE" sz="2900" dirty="0" smtClean="0"/>
              <a:t>…</a:t>
            </a:r>
            <a:r>
              <a:rPr lang="de-DE" sz="2900" dirty="0" err="1" smtClean="0"/>
              <a:t>memory</a:t>
            </a:r>
            <a:endParaRPr lang="de-DE" sz="2900" dirty="0" smtClean="0"/>
          </a:p>
          <a:p>
            <a:pPr lvl="1"/>
            <a:r>
              <a:rPr lang="de-DE" sz="2900" dirty="0" smtClean="0"/>
              <a:t>roll back </a:t>
            </a:r>
            <a:r>
              <a:rPr lang="de-DE" sz="2900" dirty="0" err="1" smtClean="0"/>
              <a:t>pc-translate</a:t>
            </a:r>
            <a:r>
              <a:rPr lang="de-DE" sz="2900" dirty="0" smtClean="0"/>
              <a:t> </a:t>
            </a:r>
            <a:r>
              <a:rPr lang="de-DE" sz="2900" dirty="0" err="1" smtClean="0"/>
              <a:t>using</a:t>
            </a:r>
            <a:r>
              <a:rPr lang="de-DE" sz="2900" dirty="0" smtClean="0"/>
              <a:t> </a:t>
            </a:r>
            <a:r>
              <a:rPr lang="de-DE" sz="2900" dirty="0" err="1" smtClean="0"/>
              <a:t>translation</a:t>
            </a:r>
            <a:r>
              <a:rPr lang="de-DE" sz="2900" dirty="0" smtClean="0"/>
              <a:t> </a:t>
            </a:r>
            <a:r>
              <a:rPr lang="de-DE" sz="2900" dirty="0" err="1" smtClean="0"/>
              <a:t>invlpgd</a:t>
            </a:r>
            <a:r>
              <a:rPr lang="de-DE" sz="2900" dirty="0" smtClean="0"/>
              <a:t> </a:t>
            </a:r>
            <a:r>
              <a:rPr lang="de-DE" sz="2900" dirty="0" err="1" smtClean="0"/>
              <a:t>at</a:t>
            </a:r>
            <a:r>
              <a:rPr lang="de-DE" sz="2900" dirty="0" smtClean="0"/>
              <a:t> </a:t>
            </a:r>
            <a:r>
              <a:rPr lang="de-DE" sz="2900" dirty="0" err="1" smtClean="0"/>
              <a:t>stage</a:t>
            </a:r>
            <a:r>
              <a:rPr lang="de-DE" sz="2900" dirty="0" smtClean="0"/>
              <a:t> </a:t>
            </a:r>
            <a:r>
              <a:rPr lang="de-DE" sz="2900" dirty="0" err="1" smtClean="0"/>
              <a:t>fetch</a:t>
            </a:r>
            <a:r>
              <a:rPr lang="de-DE" sz="2900" dirty="0" smtClean="0"/>
              <a:t> (</a:t>
            </a:r>
            <a:r>
              <a:rPr lang="de-DE" sz="2900" dirty="0" err="1" smtClean="0"/>
              <a:t>speculative</a:t>
            </a:r>
            <a:r>
              <a:rPr lang="de-DE" sz="2900" dirty="0" smtClean="0"/>
              <a:t> </a:t>
            </a:r>
            <a:r>
              <a:rPr lang="de-DE" sz="2900" dirty="0" err="1" smtClean="0"/>
              <a:t>execution</a:t>
            </a:r>
            <a:r>
              <a:rPr lang="de-DE" sz="2900" dirty="0" smtClean="0"/>
              <a:t>) </a:t>
            </a:r>
            <a:endParaRPr lang="de-DE" sz="2900" dirty="0" smtClean="0"/>
          </a:p>
          <a:p>
            <a:r>
              <a:rPr lang="de-DE" sz="3300" dirty="0" err="1" smtClean="0"/>
              <a:t>interrupt</a:t>
            </a:r>
            <a:r>
              <a:rPr lang="de-DE" sz="3300" dirty="0" smtClean="0"/>
              <a:t> in </a:t>
            </a:r>
            <a:r>
              <a:rPr lang="de-DE" sz="3300" dirty="0" err="1" smtClean="0"/>
              <a:t>stage</a:t>
            </a:r>
            <a:r>
              <a:rPr lang="de-DE" sz="3300" dirty="0" smtClean="0"/>
              <a:t> </a:t>
            </a:r>
            <a:r>
              <a:rPr lang="de-DE" sz="3300" dirty="0" err="1" smtClean="0"/>
              <a:t>decode</a:t>
            </a:r>
            <a:endParaRPr lang="de-DE" sz="3300" dirty="0" smtClean="0"/>
          </a:p>
          <a:p>
            <a:pPr lvl="1"/>
            <a:r>
              <a:rPr lang="de-DE" sz="2900" dirty="0" err="1" smtClean="0"/>
              <a:t>changes</a:t>
            </a:r>
            <a:r>
              <a:rPr lang="de-DE" sz="2900" dirty="0" smtClean="0"/>
              <a:t> </a:t>
            </a:r>
            <a:r>
              <a:rPr lang="de-DE" sz="2900" dirty="0" err="1" smtClean="0"/>
              <a:t>to</a:t>
            </a:r>
            <a:r>
              <a:rPr lang="de-DE" sz="2900" dirty="0" smtClean="0"/>
              <a:t> </a:t>
            </a:r>
            <a:r>
              <a:rPr lang="de-DE" sz="2900" dirty="0" err="1" smtClean="0"/>
              <a:t>untranslated</a:t>
            </a:r>
            <a:r>
              <a:rPr lang="de-DE" sz="2900" dirty="0" smtClean="0"/>
              <a:t> </a:t>
            </a:r>
            <a:r>
              <a:rPr lang="de-DE" sz="2900" dirty="0" err="1" smtClean="0"/>
              <a:t>mode</a:t>
            </a:r>
            <a:endParaRPr lang="de-DE" sz="2900" dirty="0" smtClean="0"/>
          </a:p>
          <a:p>
            <a:pPr lvl="1"/>
            <a:r>
              <a:rPr lang="de-DE" sz="2900" dirty="0" smtClean="0"/>
              <a:t> IMMU </a:t>
            </a:r>
            <a:r>
              <a:rPr lang="de-DE" sz="2900" dirty="0" err="1" smtClean="0"/>
              <a:t>step</a:t>
            </a:r>
            <a:r>
              <a:rPr lang="de-DE" sz="2900" dirty="0" smtClean="0"/>
              <a:t> in </a:t>
            </a:r>
            <a:r>
              <a:rPr lang="de-DE" sz="2900" dirty="0" err="1" smtClean="0"/>
              <a:t>stage</a:t>
            </a:r>
            <a:r>
              <a:rPr lang="de-DE" sz="2900" dirty="0" smtClean="0"/>
              <a:t> </a:t>
            </a:r>
            <a:r>
              <a:rPr lang="de-DE" sz="2900" dirty="0" err="1" smtClean="0"/>
              <a:t>pc</a:t>
            </a:r>
            <a:r>
              <a:rPr lang="de-DE" sz="2900" dirty="0" smtClean="0"/>
              <a:t>-</a:t>
            </a:r>
            <a:r>
              <a:rPr lang="de-DE" sz="2900" dirty="0" err="1" smtClean="0"/>
              <a:t>translate</a:t>
            </a:r>
            <a:r>
              <a:rPr lang="de-DE" sz="2900" dirty="0" smtClean="0"/>
              <a:t> </a:t>
            </a:r>
            <a:r>
              <a:rPr lang="de-DE" sz="2900" dirty="0" err="1" smtClean="0"/>
              <a:t>would</a:t>
            </a:r>
            <a:r>
              <a:rPr lang="de-DE" sz="2900" dirty="0" smtClean="0"/>
              <a:t> not </a:t>
            </a:r>
            <a:r>
              <a:rPr lang="de-DE" sz="2900" dirty="0" err="1" smtClean="0"/>
              <a:t>occur</a:t>
            </a:r>
            <a:r>
              <a:rPr lang="de-DE" sz="2900" dirty="0" smtClean="0"/>
              <a:t> in </a:t>
            </a:r>
            <a:r>
              <a:rPr lang="de-DE" sz="2900" dirty="0" err="1" smtClean="0"/>
              <a:t>deterministic</a:t>
            </a:r>
            <a:r>
              <a:rPr lang="de-DE" sz="2900" dirty="0" smtClean="0"/>
              <a:t> ISA</a:t>
            </a:r>
          </a:p>
          <a:p>
            <a:pPr lvl="1"/>
            <a:r>
              <a:rPr lang="de-DE" sz="2900" dirty="0" smtClean="0"/>
              <a:t>was </a:t>
            </a:r>
            <a:r>
              <a:rPr lang="de-DE" sz="2900" dirty="0" err="1" smtClean="0"/>
              <a:t>speculated</a:t>
            </a:r>
            <a:r>
              <a:rPr lang="de-DE" sz="2900" dirty="0" smtClean="0"/>
              <a:t> in </a:t>
            </a:r>
            <a:r>
              <a:rPr lang="de-DE" sz="2900" dirty="0" err="1" smtClean="0"/>
              <a:t>nondeterministic</a:t>
            </a:r>
            <a:r>
              <a:rPr lang="de-DE" sz="2900" dirty="0" smtClean="0"/>
              <a:t> ISA (</a:t>
            </a:r>
            <a:r>
              <a:rPr lang="de-DE" sz="2900" dirty="0" err="1" smtClean="0"/>
              <a:t>even</a:t>
            </a:r>
            <a:r>
              <a:rPr lang="de-DE" sz="2900" dirty="0" smtClean="0"/>
              <a:t> </a:t>
            </a:r>
            <a:r>
              <a:rPr lang="de-DE" sz="2900" dirty="0" err="1" smtClean="0"/>
              <a:t>with</a:t>
            </a:r>
            <a:r>
              <a:rPr lang="de-DE" sz="2900" dirty="0" smtClean="0"/>
              <a:t> </a:t>
            </a:r>
            <a:r>
              <a:rPr lang="de-DE" sz="2900" dirty="0" err="1" smtClean="0"/>
              <a:t>deterministic</a:t>
            </a:r>
            <a:r>
              <a:rPr lang="de-DE" sz="2900" dirty="0" smtClean="0"/>
              <a:t> MMU)</a:t>
            </a:r>
            <a:endParaRPr lang="de-DE" sz="2600" dirty="0" smtClean="0"/>
          </a:p>
          <a:p>
            <a:pPr lvl="1"/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131840" y="2276872"/>
            <a:ext cx="46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5"/>
                </a:solidFill>
              </a:rPr>
              <a:t>wo</a:t>
            </a:r>
            <a:endParaRPr lang="de-DE" dirty="0">
              <a:solidFill>
                <a:schemeClr val="accent5"/>
              </a:solidFill>
            </a:endParaRPr>
          </a:p>
        </p:txBody>
      </p:sp>
      <p:cxnSp>
        <p:nvCxnSpPr>
          <p:cNvPr id="20" name="Gerade Verbindung mit Pfeil 19"/>
          <p:cNvCxnSpPr>
            <a:stCxn id="14" idx="2"/>
          </p:cNvCxnSpPr>
          <p:nvPr/>
        </p:nvCxnSpPr>
        <p:spPr>
          <a:xfrm flipH="1">
            <a:off x="3347864" y="2646204"/>
            <a:ext cx="18720" cy="193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/last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in </a:t>
            </a:r>
            <a:r>
              <a:rPr lang="de-DE" dirty="0" err="1" smtClean="0"/>
              <a:t>multicore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r>
              <a:rPr lang="de-DE" dirty="0" smtClean="0"/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70892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fetch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9592" y="31409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decode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execute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99592" y="443711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memory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99592" y="48691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gpr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back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99592" y="227687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pc-translate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99592" y="40050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ea-translate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ISA +</a:t>
            </a:r>
            <a:r>
              <a:rPr lang="de-DE" sz="3600" dirty="0" err="1" smtClean="0"/>
              <a:t>devices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driver</a:t>
            </a:r>
            <a:r>
              <a:rPr lang="de-DE" sz="3600" dirty="0" smtClean="0"/>
              <a:t> </a:t>
            </a:r>
            <a:r>
              <a:rPr lang="de-DE" sz="3600" dirty="0" err="1" smtClean="0"/>
              <a:t>correctness</a:t>
            </a:r>
            <a:r>
              <a:rPr lang="de-DE" sz="3600" dirty="0" smtClean="0"/>
              <a:t> (Dublin </a:t>
            </a:r>
            <a:r>
              <a:rPr lang="de-DE" sz="3600" dirty="0" smtClean="0">
                <a:solidFill>
                  <a:srgbClr val="00B050"/>
                </a:solidFill>
              </a:rPr>
              <a:t>2009)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 smtClean="0"/>
          </a:p>
          <a:p>
            <a:pPr lvl="1"/>
            <a:r>
              <a:rPr lang="de-DE" dirty="0" err="1" smtClean="0"/>
              <a:t>hardware</a:t>
            </a:r>
            <a:r>
              <a:rPr lang="de-DE" dirty="0" smtClean="0"/>
              <a:t>  parallel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endParaRPr lang="de-DE" dirty="0" smtClean="0"/>
          </a:p>
          <a:p>
            <a:pPr lvl="1"/>
            <a:r>
              <a:rPr lang="de-DE" dirty="0" smtClean="0"/>
              <a:t>ISA </a:t>
            </a:r>
            <a:r>
              <a:rPr lang="de-DE" dirty="0" err="1" smtClean="0"/>
              <a:t>nondeterministic</a:t>
            </a:r>
            <a:r>
              <a:rPr lang="de-DE" dirty="0" smtClean="0"/>
              <a:t> </a:t>
            </a:r>
            <a:r>
              <a:rPr lang="de-DE" dirty="0" err="1" smtClean="0"/>
              <a:t>concurrent</a:t>
            </a:r>
            <a:r>
              <a:rPr lang="de-DE" dirty="0" smtClean="0"/>
              <a:t>, 1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a time</a:t>
            </a:r>
          </a:p>
          <a:p>
            <a:pPr lvl="1"/>
            <a:r>
              <a:rPr lang="de-DE" dirty="0" err="1" smtClean="0"/>
              <a:t>disable</a:t>
            </a:r>
            <a:r>
              <a:rPr lang="de-DE" dirty="0" smtClean="0"/>
              <a:t> </a:t>
            </a:r>
            <a:r>
              <a:rPr lang="de-DE" dirty="0" err="1" smtClean="0"/>
              <a:t>interrupts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&gt;1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poll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reorder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</a:t>
            </a:r>
            <a:r>
              <a:rPr lang="de-DE" dirty="0" smtClean="0"/>
              <a:t> 1</a:t>
            </a:r>
          </a:p>
          <a:p>
            <a:pPr lvl="1"/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post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</a:t>
            </a:r>
            <a:r>
              <a:rPr lang="de-DE" dirty="0" err="1" smtClean="0"/>
              <a:t>ayers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on different </a:t>
            </a:r>
            <a:r>
              <a:rPr lang="de-DE" dirty="0" err="1" smtClean="0"/>
              <a:t>layers</a:t>
            </a:r>
            <a:endParaRPr lang="de-DE" dirty="0" smtClean="0"/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nstruction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 (ISA)…</a:t>
            </a:r>
          </a:p>
          <a:p>
            <a:pPr lvl="1"/>
            <a:r>
              <a:rPr lang="de-DE" dirty="0" smtClean="0"/>
              <a:t>…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arallel C + </a:t>
            </a:r>
            <a:r>
              <a:rPr lang="de-DE" dirty="0" err="1" smtClean="0"/>
              <a:t>devices</a:t>
            </a:r>
            <a:r>
              <a:rPr lang="de-DE" dirty="0" smtClean="0"/>
              <a:t> + </a:t>
            </a:r>
            <a:r>
              <a:rPr lang="de-DE" dirty="0" err="1" smtClean="0"/>
              <a:t>macroassembly</a:t>
            </a:r>
            <a:r>
              <a:rPr lang="de-DE" dirty="0" smtClean="0"/>
              <a:t> + </a:t>
            </a:r>
            <a:r>
              <a:rPr lang="de-DE" dirty="0" err="1" smtClean="0"/>
              <a:t>assembly</a:t>
            </a:r>
            <a:r>
              <a:rPr lang="de-DE" dirty="0" smtClean="0"/>
              <a:t> + </a:t>
            </a:r>
            <a:r>
              <a:rPr lang="de-DE" dirty="0" err="1" smtClean="0"/>
              <a:t>interrupts</a:t>
            </a:r>
            <a:endParaRPr lang="de-DE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1340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hysical</a:t>
            </a:r>
            <a:r>
              <a:rPr lang="de-DE" dirty="0" smtClean="0"/>
              <a:t> </a:t>
            </a:r>
            <a:r>
              <a:rPr lang="de-DE" dirty="0" err="1" smtClean="0"/>
              <a:t>gates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6" idx="2"/>
          </p:cNvCxnSpPr>
          <p:nvPr/>
        </p:nvCxnSpPr>
        <p:spPr>
          <a:xfrm>
            <a:off x="1403648" y="1710100"/>
            <a:ext cx="1800200" cy="2943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115616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ISA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1" idx="3"/>
          </p:cNvCxnSpPr>
          <p:nvPr/>
        </p:nvCxnSpPr>
        <p:spPr>
          <a:xfrm flipV="1">
            <a:off x="1619672" y="4797152"/>
            <a:ext cx="1656184" cy="169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347864" y="6309320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hypervisor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14" idx="0"/>
          </p:cNvCxnSpPr>
          <p:nvPr/>
        </p:nvCxnSpPr>
        <p:spPr>
          <a:xfrm flipH="1" flipV="1">
            <a:off x="3491880" y="5301208"/>
            <a:ext cx="443357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ISA +</a:t>
            </a:r>
            <a:r>
              <a:rPr lang="de-DE" sz="3600" dirty="0" err="1" smtClean="0"/>
              <a:t>devices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driver</a:t>
            </a:r>
            <a:r>
              <a:rPr lang="de-DE" sz="3600" dirty="0" smtClean="0"/>
              <a:t> </a:t>
            </a:r>
            <a:r>
              <a:rPr lang="de-DE" sz="3600" dirty="0" err="1" smtClean="0"/>
              <a:t>correctness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 lvl="1"/>
            <a:r>
              <a:rPr lang="de-DE" dirty="0" err="1" smtClean="0"/>
              <a:t>disable</a:t>
            </a:r>
            <a:r>
              <a:rPr lang="de-DE" dirty="0" smtClean="0"/>
              <a:t> </a:t>
            </a:r>
            <a:r>
              <a:rPr lang="de-DE" dirty="0" err="1" smtClean="0"/>
              <a:t>interrupts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&gt;1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poll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reorder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</a:t>
            </a:r>
            <a:r>
              <a:rPr lang="de-DE" dirty="0" smtClean="0"/>
              <a:t> 1</a:t>
            </a:r>
          </a:p>
          <a:p>
            <a:pPr lvl="1"/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post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assumes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absence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channels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1286867" cy="1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>
            <a:stCxn id="1026" idx="1"/>
            <a:endCxn id="5" idx="3"/>
          </p:cNvCxnSpPr>
          <p:nvPr/>
        </p:nvCxnSpPr>
        <p:spPr>
          <a:xfrm flipH="1" flipV="1">
            <a:off x="1835696" y="3032956"/>
            <a:ext cx="1008112" cy="204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ISA +</a:t>
            </a:r>
            <a:r>
              <a:rPr lang="de-DE" sz="3600" dirty="0" err="1" smtClean="0"/>
              <a:t>devices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driver</a:t>
            </a:r>
            <a:r>
              <a:rPr lang="de-DE" sz="3600" dirty="0" smtClean="0"/>
              <a:t> </a:t>
            </a:r>
            <a:r>
              <a:rPr lang="de-DE" sz="3600" dirty="0" err="1" smtClean="0"/>
              <a:t>correctness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 smtClean="0"/>
          </a:p>
          <a:p>
            <a:pPr lvl="1"/>
            <a:r>
              <a:rPr lang="de-DE" dirty="0" err="1" smtClean="0"/>
              <a:t>disable</a:t>
            </a:r>
            <a:r>
              <a:rPr lang="de-DE" dirty="0" smtClean="0"/>
              <a:t> </a:t>
            </a:r>
            <a:r>
              <a:rPr lang="de-DE" dirty="0" err="1" smtClean="0"/>
              <a:t>interrupts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&gt;1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poll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reorder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</a:t>
            </a:r>
            <a:r>
              <a:rPr lang="de-DE" dirty="0" smtClean="0"/>
              <a:t> 1</a:t>
            </a:r>
          </a:p>
          <a:p>
            <a:pPr lvl="1"/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post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…</a:t>
            </a:r>
          </a:p>
          <a:p>
            <a:pPr lvl="1">
              <a:buNone/>
            </a:pPr>
            <a:r>
              <a:rPr lang="de-DE" dirty="0" smtClean="0"/>
              <a:t>Device 1: </a:t>
            </a:r>
            <a:r>
              <a:rPr lang="de-DE" dirty="0" err="1" smtClean="0"/>
              <a:t>motor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Device 2: </a:t>
            </a:r>
            <a:r>
              <a:rPr lang="de-DE" dirty="0" err="1" smtClean="0"/>
              <a:t>clima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Side </a:t>
            </a:r>
            <a:r>
              <a:rPr lang="de-DE" dirty="0" err="1" smtClean="0"/>
              <a:t>channel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FF0000"/>
                </a:solidFill>
              </a:rPr>
              <a:t>power </a:t>
            </a:r>
            <a:r>
              <a:rPr lang="de-DE" dirty="0" err="1" smtClean="0">
                <a:solidFill>
                  <a:srgbClr val="FF0000"/>
                </a:solidFill>
              </a:rPr>
              <a:t>consumption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1286867" cy="1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>
            <a:stCxn id="1026" idx="1"/>
            <a:endCxn id="5" idx="3"/>
          </p:cNvCxnSpPr>
          <p:nvPr/>
        </p:nvCxnSpPr>
        <p:spPr>
          <a:xfrm flipH="1" flipV="1">
            <a:off x="1835696" y="3032956"/>
            <a:ext cx="1008112" cy="204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C +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(</a:t>
            </a:r>
            <a:r>
              <a:rPr lang="de-DE" sz="3600" dirty="0" err="1" smtClean="0"/>
              <a:t>Kirkland</a:t>
            </a:r>
            <a:r>
              <a:rPr lang="de-DE" sz="3600" dirty="0" smtClean="0"/>
              <a:t> </a:t>
            </a:r>
            <a:r>
              <a:rPr lang="de-DE" sz="3600" dirty="0" smtClean="0">
                <a:solidFill>
                  <a:srgbClr val="00B050"/>
                </a:solidFill>
              </a:rPr>
              <a:t>2013</a:t>
            </a:r>
            <a:r>
              <a:rPr lang="de-DE" sz="3600" dirty="0" smtClean="0"/>
              <a:t> </a:t>
            </a:r>
            <a:r>
              <a:rPr lang="de-DE" sz="3600" dirty="0" err="1" smtClean="0"/>
              <a:t>extended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pic>
        <p:nvPicPr>
          <p:cNvPr id="5" name="Grafik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98281" y="2204864"/>
            <a:ext cx="6841142" cy="38066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 + </a:t>
            </a:r>
            <a:r>
              <a:rPr lang="de-DE" dirty="0" err="1" smtClean="0"/>
              <a:t>devices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Implementation</a:t>
            </a:r>
            <a:endParaRPr lang="de-DE" dirty="0" smtClean="0"/>
          </a:p>
          <a:p>
            <a:pPr lvl="1"/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ports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de-DE" dirty="0" smtClean="0"/>
          </a:p>
          <a:p>
            <a:pPr lvl="1"/>
            <a:r>
              <a:rPr lang="de-DE" dirty="0" smtClean="0"/>
              <a:t>do not </a:t>
            </a:r>
            <a:r>
              <a:rPr lang="de-DE" dirty="0" err="1" smtClean="0"/>
              <a:t>allocate</a:t>
            </a:r>
            <a:r>
              <a:rPr lang="de-DE" dirty="0" smtClean="0"/>
              <a:t> C variables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ports</a:t>
            </a:r>
            <a:endParaRPr lang="de-DE" dirty="0" smtClean="0"/>
          </a:p>
          <a:p>
            <a:pPr lvl="1"/>
            <a:r>
              <a:rPr lang="de-DE" dirty="0" err="1" smtClean="0"/>
              <a:t>disable</a:t>
            </a:r>
            <a:r>
              <a:rPr lang="de-DE" dirty="0" smtClean="0"/>
              <a:t> </a:t>
            </a:r>
            <a:r>
              <a:rPr lang="de-DE" dirty="0" err="1" smtClean="0"/>
              <a:t>interrupts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translated</a:t>
            </a:r>
            <a:r>
              <a:rPr lang="de-DE" dirty="0" smtClean="0"/>
              <a:t> C </a:t>
            </a:r>
            <a:r>
              <a:rPr lang="de-DE" dirty="0" err="1" smtClean="0"/>
              <a:t>code</a:t>
            </a:r>
            <a:endParaRPr lang="de-DE" dirty="0" smtClean="0"/>
          </a:p>
          <a:p>
            <a:r>
              <a:rPr lang="de-DE" dirty="0" smtClean="0"/>
              <a:t>Order </a:t>
            </a:r>
            <a:r>
              <a:rPr lang="de-DE" dirty="0" err="1" smtClean="0"/>
              <a:t>reduction</a:t>
            </a:r>
            <a:r>
              <a:rPr lang="de-DE" dirty="0" smtClean="0"/>
              <a:t>: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reordered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portion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Semantics</a:t>
            </a:r>
            <a:endParaRPr lang="de-DE" dirty="0" smtClean="0"/>
          </a:p>
          <a:p>
            <a:pPr lvl="1"/>
            <a:r>
              <a:rPr lang="de-DE" dirty="0" err="1" smtClean="0"/>
              <a:t>Configurations</a:t>
            </a:r>
            <a:r>
              <a:rPr lang="de-DE" dirty="0" smtClean="0"/>
              <a:t> (</a:t>
            </a:r>
            <a:r>
              <a:rPr lang="de-DE" dirty="0" err="1" smtClean="0"/>
              <a:t>a,c,d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(</a:t>
            </a:r>
            <a:r>
              <a:rPr lang="de-DE" dirty="0" err="1" smtClean="0"/>
              <a:t>a,d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endParaRPr lang="de-DE" dirty="0" smtClean="0"/>
          </a:p>
          <a:p>
            <a:pPr lvl="1"/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(</a:t>
            </a:r>
            <a:r>
              <a:rPr lang="de-DE" dirty="0" err="1" smtClean="0"/>
              <a:t>a,d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(1)</a:t>
            </a:r>
            <a:br>
              <a:rPr lang="de-DE" dirty="0" smtClean="0"/>
            </a:b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Classify</a:t>
            </a:r>
            <a:r>
              <a:rPr lang="de-DE" dirty="0" smtClean="0"/>
              <a:t> </a:t>
            </a:r>
            <a:r>
              <a:rPr lang="de-DE" dirty="0" err="1" smtClean="0"/>
              <a:t>addresses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local</a:t>
            </a:r>
            <a:r>
              <a:rPr lang="de-DE" dirty="0" smtClean="0"/>
              <a:t> (e.g. C </a:t>
            </a:r>
            <a:r>
              <a:rPr lang="de-DE" dirty="0" err="1" smtClean="0"/>
              <a:t>stack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(e.g. </a:t>
            </a:r>
            <a:r>
              <a:rPr lang="de-DE" dirty="0" err="1" smtClean="0"/>
              <a:t>program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temporarily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/</a:t>
            </a:r>
            <a:r>
              <a:rPr lang="de-DE" dirty="0" err="1" smtClean="0"/>
              <a:t>locked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writeable</a:t>
            </a:r>
            <a:r>
              <a:rPr lang="de-DE" dirty="0" smtClean="0"/>
              <a:t> not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locks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invariants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1 </a:t>
            </a:r>
            <a:r>
              <a:rPr lang="de-DE" dirty="0" err="1" smtClean="0"/>
              <a:t>owner</a:t>
            </a:r>
            <a:r>
              <a:rPr lang="de-DE" dirty="0" smtClean="0"/>
              <a:t> ….</a:t>
            </a:r>
          </a:p>
          <a:p>
            <a:pPr lvl="1"/>
            <a:r>
              <a:rPr lang="de-DE" dirty="0" err="1" smtClean="0"/>
              <a:t>disjointness</a:t>
            </a:r>
            <a:r>
              <a:rPr lang="de-DE" dirty="0" smtClean="0"/>
              <a:t>…</a:t>
            </a:r>
          </a:p>
          <a:p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: </a:t>
            </a:r>
            <a:r>
              <a:rPr lang="de-DE" dirty="0" err="1" smtClean="0"/>
              <a:t>act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suggest</a:t>
            </a:r>
            <a:endParaRPr lang="de-DE" dirty="0" smtClean="0"/>
          </a:p>
          <a:p>
            <a:r>
              <a:rPr lang="de-DE" dirty="0" err="1" smtClean="0"/>
              <a:t>accesses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(2)</a:t>
            </a:r>
            <a:br>
              <a:rPr lang="de-DE" dirty="0" smtClean="0"/>
            </a:br>
            <a:r>
              <a:rPr lang="de-DE" sz="3600" dirty="0" err="1" smtClean="0">
                <a:solidFill>
                  <a:srgbClr val="00B050"/>
                </a:solidFill>
              </a:rPr>
              <a:t>Def</a:t>
            </a:r>
            <a:r>
              <a:rPr lang="de-DE" sz="3600" dirty="0" smtClean="0"/>
              <a:t>: </a:t>
            </a:r>
            <a:r>
              <a:rPr lang="de-DE" sz="3600" dirty="0" err="1" smtClean="0"/>
              <a:t>structured</a:t>
            </a:r>
            <a:r>
              <a:rPr lang="de-DE" sz="3600" dirty="0" smtClean="0"/>
              <a:t> parallel C (</a:t>
            </a:r>
            <a:r>
              <a:rPr lang="de-DE" sz="3600" dirty="0" err="1" smtClean="0">
                <a:solidFill>
                  <a:srgbClr val="FF0000"/>
                </a:solidFill>
              </a:rPr>
              <a:t>almost</a:t>
            </a:r>
            <a:r>
              <a:rPr lang="de-DE" sz="3600" dirty="0" smtClean="0"/>
              <a:t> </a:t>
            </a:r>
            <a:r>
              <a:rPr lang="de-DE" sz="3600" dirty="0" err="1" smtClean="0"/>
              <a:t>folklore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Classify</a:t>
            </a:r>
            <a:r>
              <a:rPr lang="de-DE" dirty="0" smtClean="0"/>
              <a:t> </a:t>
            </a:r>
            <a:r>
              <a:rPr lang="de-DE" dirty="0" err="1" smtClean="0"/>
              <a:t>addresses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local</a:t>
            </a:r>
            <a:r>
              <a:rPr lang="de-DE" dirty="0" smtClean="0"/>
              <a:t> (e.g. C </a:t>
            </a:r>
            <a:r>
              <a:rPr lang="de-DE" dirty="0" err="1" smtClean="0"/>
              <a:t>stack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(e.g. </a:t>
            </a:r>
            <a:r>
              <a:rPr lang="de-DE" dirty="0" err="1" smtClean="0"/>
              <a:t>program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temporarily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/</a:t>
            </a:r>
            <a:r>
              <a:rPr lang="de-DE" dirty="0" err="1" smtClean="0"/>
              <a:t>locked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writeable</a:t>
            </a:r>
            <a:r>
              <a:rPr lang="de-DE" dirty="0" smtClean="0"/>
              <a:t> not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locks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multiple C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err="1" smtClean="0"/>
              <a:t>sequentially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/>
              <a:t>shared</a:t>
            </a:r>
            <a:r>
              <a:rPr lang="de-DE" dirty="0" smtClean="0"/>
              <a:t>: </a:t>
            </a:r>
            <a:r>
              <a:rPr lang="de-DE" dirty="0" err="1" smtClean="0"/>
              <a:t>heap</a:t>
            </a:r>
            <a:r>
              <a:rPr lang="de-DE" dirty="0" smtClean="0"/>
              <a:t> + global variables</a:t>
            </a:r>
          </a:p>
          <a:p>
            <a:r>
              <a:rPr lang="de-DE" dirty="0" err="1" smtClean="0"/>
              <a:t>local</a:t>
            </a:r>
            <a:r>
              <a:rPr lang="de-DE" dirty="0" smtClean="0"/>
              <a:t>: </a:t>
            </a:r>
            <a:r>
              <a:rPr lang="de-DE" dirty="0" err="1" smtClean="0"/>
              <a:t>stacks</a:t>
            </a:r>
            <a:endParaRPr lang="de-DE" dirty="0" smtClean="0"/>
          </a:p>
          <a:p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w.r.t</a:t>
            </a:r>
            <a:r>
              <a:rPr lang="de-DE" dirty="0" smtClean="0"/>
              <a:t>. </a:t>
            </a:r>
            <a:r>
              <a:rPr lang="de-DE" dirty="0" err="1" smtClean="0"/>
              <a:t>ownership</a:t>
            </a:r>
            <a:endParaRPr lang="de-DE" dirty="0" smtClean="0"/>
          </a:p>
          <a:p>
            <a:pPr lvl="1"/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access</a:t>
            </a:r>
            <a:r>
              <a:rPr lang="de-DE" dirty="0" smtClean="0"/>
              <a:t>: volatile</a:t>
            </a:r>
          </a:p>
          <a:p>
            <a:r>
              <a:rPr lang="de-DE" dirty="0" err="1" smtClean="0"/>
              <a:t>Interleave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compiler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consistency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points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before</a:t>
            </a:r>
            <a:r>
              <a:rPr lang="de-DE" dirty="0" smtClean="0"/>
              <a:t>) </a:t>
            </a: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accesses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(3)</a:t>
            </a:r>
            <a:br>
              <a:rPr lang="de-DE" dirty="0" smtClean="0"/>
            </a:br>
            <a:r>
              <a:rPr lang="de-DE" sz="3600" dirty="0" err="1" smtClean="0"/>
              <a:t>structured</a:t>
            </a:r>
            <a:r>
              <a:rPr lang="de-DE" sz="3600" dirty="0" smtClean="0"/>
              <a:t> parallel C </a:t>
            </a:r>
            <a:r>
              <a:rPr lang="de-DE" sz="3600" dirty="0" err="1" smtClean="0"/>
              <a:t>to</a:t>
            </a:r>
            <a:r>
              <a:rPr lang="de-DE" sz="3600" dirty="0" smtClean="0"/>
              <a:t> parallel </a:t>
            </a:r>
            <a:r>
              <a:rPr lang="de-DE" sz="3600" dirty="0" err="1" smtClean="0"/>
              <a:t>assembly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IF</a:t>
            </a:r>
          </a:p>
          <a:p>
            <a:pPr lvl="1"/>
            <a:r>
              <a:rPr lang="de-DE" sz="2000" dirty="0" err="1" smtClean="0"/>
              <a:t>translate</a:t>
            </a:r>
            <a:r>
              <a:rPr lang="de-DE" sz="2000" dirty="0" smtClean="0"/>
              <a:t> </a:t>
            </a:r>
            <a:r>
              <a:rPr lang="de-DE" sz="2000" dirty="0" err="1" smtClean="0"/>
              <a:t>threads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sequential</a:t>
            </a:r>
            <a:r>
              <a:rPr lang="de-DE" sz="2000" dirty="0" smtClean="0"/>
              <a:t> </a:t>
            </a:r>
            <a:r>
              <a:rPr lang="de-DE" sz="2000" dirty="0" err="1" smtClean="0"/>
              <a:t>compiler</a:t>
            </a:r>
            <a:endParaRPr lang="de-DE" sz="2000" dirty="0" smtClean="0"/>
          </a:p>
          <a:p>
            <a:pPr lvl="1"/>
            <a:r>
              <a:rPr lang="de-DE" sz="2000" dirty="0" err="1" smtClean="0"/>
              <a:t>translate</a:t>
            </a:r>
            <a:r>
              <a:rPr lang="de-DE" sz="2000" dirty="0" smtClean="0"/>
              <a:t> volatile C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interlocked</a:t>
            </a:r>
            <a:r>
              <a:rPr lang="de-DE" sz="2000" dirty="0" smtClean="0"/>
              <a:t> ISA </a:t>
            </a:r>
            <a:r>
              <a:rPr lang="de-DE" sz="2000" dirty="0" err="1" smtClean="0"/>
              <a:t>access</a:t>
            </a:r>
            <a:endParaRPr lang="de-DE" sz="2000" dirty="0" smtClean="0"/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at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most</a:t>
            </a:r>
            <a:r>
              <a:rPr lang="de-DE" sz="2000" dirty="0" smtClean="0">
                <a:solidFill>
                  <a:srgbClr val="FF0000"/>
                </a:solidFill>
              </a:rPr>
              <a:t> 1 </a:t>
            </a:r>
            <a:r>
              <a:rPr lang="de-DE" sz="2000" dirty="0" err="1" smtClean="0">
                <a:solidFill>
                  <a:srgbClr val="FF0000"/>
                </a:solidFill>
              </a:rPr>
              <a:t>class</a:t>
            </a:r>
            <a:r>
              <a:rPr lang="de-DE" sz="2000" dirty="0" smtClean="0">
                <a:solidFill>
                  <a:srgbClr val="FF0000"/>
                </a:solidFill>
              </a:rPr>
              <a:t> 4 </a:t>
            </a:r>
            <a:r>
              <a:rPr lang="de-DE" sz="2000" dirty="0" err="1" smtClean="0">
                <a:solidFill>
                  <a:srgbClr val="FF0000"/>
                </a:solidFill>
              </a:rPr>
              <a:t>access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between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two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interleaving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points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(e.g. </a:t>
            </a:r>
            <a:r>
              <a:rPr lang="de-DE" sz="2000" dirty="0" err="1" smtClean="0"/>
              <a:t>no</a:t>
            </a:r>
            <a:r>
              <a:rPr lang="de-DE" sz="2000" dirty="0" smtClean="0"/>
              <a:t> global </a:t>
            </a:r>
            <a:r>
              <a:rPr lang="de-DE" sz="2000" dirty="0" err="1" smtClean="0"/>
              <a:t>pointer</a:t>
            </a:r>
            <a:r>
              <a:rPr lang="de-DE" sz="2000" dirty="0" smtClean="0"/>
              <a:t> </a:t>
            </a:r>
            <a:r>
              <a:rPr lang="de-DE" sz="2000" dirty="0" err="1" smtClean="0"/>
              <a:t>chasing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global variable)</a:t>
            </a:r>
          </a:p>
          <a:p>
            <a:pPr lvl="1"/>
            <a:endParaRPr lang="de-DE" sz="2000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THEN</a:t>
            </a:r>
          </a:p>
          <a:p>
            <a:pPr lvl="1"/>
            <a:r>
              <a:rPr lang="de-DE" sz="2000" dirty="0" smtClean="0"/>
              <a:t>ISA </a:t>
            </a: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safe</a:t>
            </a:r>
            <a:endParaRPr lang="de-DE" sz="2000" dirty="0" smtClean="0"/>
          </a:p>
          <a:p>
            <a:pPr lvl="1"/>
            <a:r>
              <a:rPr lang="de-DE" sz="2000" dirty="0" err="1" smtClean="0"/>
              <a:t>multicore</a:t>
            </a:r>
            <a:r>
              <a:rPr lang="de-DE" sz="2000" dirty="0" smtClean="0"/>
              <a:t> ISA </a:t>
            </a:r>
            <a:r>
              <a:rPr lang="de-DE" sz="2000" dirty="0" err="1" smtClean="0"/>
              <a:t>simulates</a:t>
            </a:r>
            <a:r>
              <a:rPr lang="de-DE" sz="2000" dirty="0" smtClean="0"/>
              <a:t> parallel C</a:t>
            </a:r>
          </a:p>
          <a:p>
            <a:r>
              <a:rPr lang="de-DE" dirty="0" smtClean="0"/>
              <a:t>Baumann </a:t>
            </a:r>
            <a:r>
              <a:rPr lang="de-DE" dirty="0" smtClean="0">
                <a:solidFill>
                  <a:srgbClr val="00B050"/>
                </a:solidFill>
              </a:rPr>
              <a:t>2014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(4)</a:t>
            </a:r>
            <a:br>
              <a:rPr lang="de-DE" dirty="0" smtClean="0"/>
            </a:br>
            <a:r>
              <a:rPr lang="de-DE" sz="3100" dirty="0" smtClean="0"/>
              <a:t>parallel </a:t>
            </a:r>
            <a:r>
              <a:rPr lang="de-DE" sz="3100" dirty="0" err="1" smtClean="0"/>
              <a:t>store</a:t>
            </a:r>
            <a:r>
              <a:rPr lang="de-DE" sz="3100" dirty="0" smtClean="0"/>
              <a:t> </a:t>
            </a:r>
            <a:r>
              <a:rPr lang="de-DE" sz="3100" dirty="0" err="1" smtClean="0"/>
              <a:t>buffer</a:t>
            </a:r>
            <a:r>
              <a:rPr lang="de-DE" sz="3100" dirty="0" smtClean="0"/>
              <a:t> </a:t>
            </a:r>
            <a:r>
              <a:rPr lang="de-DE" sz="3100" dirty="0" err="1" smtClean="0"/>
              <a:t>reduction</a:t>
            </a:r>
            <a:r>
              <a:rPr lang="de-DE" sz="3100" dirty="0" smtClean="0"/>
              <a:t> in ISA-</a:t>
            </a:r>
            <a:r>
              <a:rPr lang="de-DE" sz="3100" dirty="0" err="1" smtClean="0"/>
              <a:t>sp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last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sb</a:t>
            </a:r>
            <a:r>
              <a:rPr lang="de-DE" dirty="0" smtClean="0"/>
              <a:t>- </a:t>
            </a:r>
            <a:r>
              <a:rPr lang="de-DE" dirty="0" err="1" smtClean="0"/>
              <a:t>flush</a:t>
            </a:r>
            <a:endParaRPr lang="de-DE" dirty="0" smtClean="0"/>
          </a:p>
          <a:p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=0</a:t>
            </a:r>
          </a:p>
          <a:p>
            <a:r>
              <a:rPr lang="de-DE" dirty="0" smtClean="0"/>
              <a:t>Cohen Schirmer ITP </a:t>
            </a:r>
            <a:r>
              <a:rPr lang="de-DE" dirty="0" smtClean="0">
                <a:solidFill>
                  <a:srgbClr val="00B050"/>
                </a:solidFill>
              </a:rPr>
              <a:t>2010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r>
              <a:rPr lang="de-DE" dirty="0" smtClean="0"/>
              <a:t> invisible</a:t>
            </a:r>
          </a:p>
          <a:p>
            <a:pPr lvl="1"/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formal, 70 </a:t>
            </a:r>
            <a:r>
              <a:rPr lang="de-DE" dirty="0" err="1" smtClean="0">
                <a:solidFill>
                  <a:schemeClr val="tx2"/>
                </a:solidFill>
              </a:rPr>
              <a:t>pages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proof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mmu</a:t>
            </a:r>
            <a:endParaRPr lang="de-DE" dirty="0" smtClean="0"/>
          </a:p>
          <a:p>
            <a:r>
              <a:rPr lang="de-DE" dirty="0" smtClean="0"/>
              <a:t>push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endParaRPr lang="de-DE" dirty="0" smtClean="0"/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sb-flush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compiler</a:t>
            </a:r>
            <a:r>
              <a:rPr lang="de-DE" dirty="0" smtClean="0"/>
              <a:t> </a:t>
            </a:r>
            <a:r>
              <a:rPr lang="de-DE" dirty="0" err="1" smtClean="0"/>
              <a:t>intrinsic</a:t>
            </a:r>
            <a:r>
              <a:rPr lang="de-DE" dirty="0" smtClean="0"/>
              <a:t> in C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203848" y="1916832"/>
            <a:ext cx="2160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987824" y="14127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dirty</a:t>
            </a:r>
            <a:endParaRPr lang="de-DE" dirty="0"/>
          </a:p>
        </p:txBody>
      </p:sp>
      <p:cxnSp>
        <p:nvCxnSpPr>
          <p:cNvPr id="23" name="Gerade Verbindung 22"/>
          <p:cNvCxnSpPr>
            <a:stCxn id="15" idx="2"/>
            <a:endCxn id="8" idx="3"/>
          </p:cNvCxnSpPr>
          <p:nvPr/>
        </p:nvCxnSpPr>
        <p:spPr>
          <a:xfrm flipH="1">
            <a:off x="2771800" y="4797152"/>
            <a:ext cx="54006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(5)</a:t>
            </a:r>
            <a:br>
              <a:rPr lang="de-DE" dirty="0" smtClean="0"/>
            </a:br>
            <a:r>
              <a:rPr lang="de-DE" sz="3100" dirty="0" smtClean="0"/>
              <a:t>parallel </a:t>
            </a:r>
            <a:r>
              <a:rPr lang="de-DE" sz="3100" dirty="0" err="1" smtClean="0"/>
              <a:t>store</a:t>
            </a:r>
            <a:r>
              <a:rPr lang="de-DE" sz="3100" dirty="0" smtClean="0"/>
              <a:t> </a:t>
            </a:r>
            <a:r>
              <a:rPr lang="de-DE" sz="3100" dirty="0" err="1" smtClean="0"/>
              <a:t>buffer</a:t>
            </a:r>
            <a:r>
              <a:rPr lang="de-DE" sz="3100" dirty="0" smtClean="0"/>
              <a:t> </a:t>
            </a:r>
            <a:r>
              <a:rPr lang="de-DE" sz="3100" dirty="0" err="1" smtClean="0"/>
              <a:t>reduction</a:t>
            </a:r>
            <a:r>
              <a:rPr lang="de-DE" sz="3100" dirty="0" smtClean="0"/>
              <a:t> in ISA-</a:t>
            </a:r>
            <a:r>
              <a:rPr lang="de-DE" sz="3100" dirty="0" err="1" smtClean="0"/>
              <a:t>sp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last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sb</a:t>
            </a:r>
            <a:r>
              <a:rPr lang="de-DE" dirty="0" smtClean="0"/>
              <a:t>- </a:t>
            </a:r>
            <a:r>
              <a:rPr lang="de-DE" dirty="0" err="1" smtClean="0"/>
              <a:t>flush</a:t>
            </a:r>
            <a:endParaRPr lang="de-DE" dirty="0" smtClean="0"/>
          </a:p>
          <a:p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=0</a:t>
            </a:r>
          </a:p>
          <a:p>
            <a:r>
              <a:rPr lang="de-DE" dirty="0" smtClean="0"/>
              <a:t>Chen Cohen </a:t>
            </a:r>
            <a:r>
              <a:rPr lang="de-DE" dirty="0" smtClean="0"/>
              <a:t>Kovalev (VSTTE </a:t>
            </a:r>
            <a:r>
              <a:rPr lang="de-DE" dirty="0" smtClean="0">
                <a:solidFill>
                  <a:srgbClr val="00B050"/>
                </a:solidFill>
              </a:rPr>
              <a:t>2014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r>
              <a:rPr lang="de-DE" dirty="0" smtClean="0"/>
              <a:t> invisible</a:t>
            </a:r>
          </a:p>
          <a:p>
            <a:pPr lvl="1"/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 94 </a:t>
            </a:r>
            <a:r>
              <a:rPr lang="de-DE" dirty="0" err="1" smtClean="0">
                <a:solidFill>
                  <a:schemeClr val="tx2"/>
                </a:solidFill>
              </a:rPr>
              <a:t>pages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proof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mmu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page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+ </a:t>
            </a:r>
            <a:r>
              <a:rPr lang="de-DE" dirty="0" err="1" smtClean="0"/>
              <a:t>mmu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endParaRPr lang="de-DE" dirty="0" smtClean="0"/>
          </a:p>
          <a:p>
            <a:pPr lvl="1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: </a:t>
            </a:r>
            <a:r>
              <a:rPr lang="de-DE" dirty="0" err="1" smtClean="0"/>
              <a:t>locally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.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mmu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: </a:t>
            </a:r>
            <a:r>
              <a:rPr lang="de-DE" dirty="0" err="1" smtClean="0"/>
              <a:t>class</a:t>
            </a:r>
            <a:r>
              <a:rPr lang="de-DE" dirty="0" smtClean="0"/>
              <a:t> 4</a:t>
            </a:r>
          </a:p>
          <a:p>
            <a:pPr lvl="1">
              <a:buNone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203848" y="1916832"/>
            <a:ext cx="2160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987824" y="14127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dirty</a:t>
            </a:r>
            <a:endParaRPr lang="de-DE" dirty="0"/>
          </a:p>
        </p:txBody>
      </p:sp>
      <p:cxnSp>
        <p:nvCxnSpPr>
          <p:cNvPr id="23" name="Gerade Verbindung 22"/>
          <p:cNvCxnSpPr>
            <a:stCxn id="15" idx="2"/>
            <a:endCxn id="8" idx="3"/>
          </p:cNvCxnSpPr>
          <p:nvPr/>
        </p:nvCxnSpPr>
        <p:spPr>
          <a:xfrm flipH="1">
            <a:off x="2771800" y="4797152"/>
            <a:ext cx="54006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Ownership (6): </a:t>
            </a:r>
            <a:r>
              <a:rPr lang="de-DE" sz="3600" dirty="0" err="1" smtClean="0"/>
              <a:t>Semantics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C + </a:t>
            </a:r>
            <a:r>
              <a:rPr lang="de-DE" sz="3600" dirty="0" err="1" smtClean="0"/>
              <a:t>interrupts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Pentchev </a:t>
            </a:r>
            <a:r>
              <a:rPr lang="de-DE" sz="3600" dirty="0" smtClean="0">
                <a:solidFill>
                  <a:srgbClr val="00B050"/>
                </a:solidFill>
              </a:rPr>
              <a:t>2014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r>
              <a:rPr lang="de-DE" dirty="0" smtClean="0"/>
              <a:t> + </a:t>
            </a:r>
            <a:r>
              <a:rPr lang="de-DE" dirty="0" err="1" smtClean="0"/>
              <a:t>handler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endParaRPr lang="de-DE" dirty="0" smtClean="0"/>
          </a:p>
          <a:p>
            <a:pPr lvl="1"/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handler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endParaRPr lang="de-DE" dirty="0" smtClean="0"/>
          </a:p>
          <a:p>
            <a:pPr lvl="1"/>
            <a:r>
              <a:rPr lang="de-DE" dirty="0" err="1" smtClean="0"/>
              <a:t>interleave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accesses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Parallel C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+ </a:t>
            </a:r>
            <a:r>
              <a:rPr lang="de-DE" dirty="0" err="1" smtClean="0"/>
              <a:t>handler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endParaRPr lang="de-DE" dirty="0" smtClean="0"/>
          </a:p>
          <a:p>
            <a:pPr lvl="1"/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r>
              <a:rPr lang="de-DE" dirty="0" smtClean="0"/>
              <a:t> parallel C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+ </a:t>
            </a:r>
            <a:r>
              <a:rPr lang="de-DE" dirty="0" err="1" smtClean="0"/>
              <a:t>handlers</a:t>
            </a:r>
            <a:endParaRPr lang="de-DE" dirty="0" smtClean="0"/>
          </a:p>
          <a:p>
            <a:pPr lvl="1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: </a:t>
            </a:r>
            <a:r>
              <a:rPr lang="de-DE" dirty="0" err="1" smtClean="0"/>
              <a:t>locally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handler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sees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model (</a:t>
            </a:r>
            <a:r>
              <a:rPr lang="de-DE" dirty="0" err="1" smtClean="0"/>
              <a:t>purple</a:t>
            </a:r>
            <a:r>
              <a:rPr lang="de-DE" dirty="0" smtClean="0"/>
              <a:t>)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mplementer</a:t>
            </a:r>
            <a:r>
              <a:rPr lang="de-DE" dirty="0" smtClean="0"/>
              <a:t> </a:t>
            </a:r>
            <a:r>
              <a:rPr lang="de-DE" dirty="0" err="1" smtClean="0"/>
              <a:t>implements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programming</a:t>
            </a:r>
            <a:r>
              <a:rPr lang="de-DE" dirty="0" smtClean="0"/>
              <a:t>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n-1 (</a:t>
            </a:r>
            <a:r>
              <a:rPr lang="de-DE" dirty="0" err="1" smtClean="0"/>
              <a:t>white</a:t>
            </a:r>
            <a:r>
              <a:rPr lang="de-DE" dirty="0" smtClean="0"/>
              <a:t>)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mplementations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simple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endParaRPr lang="de-DE" dirty="0" smtClean="0"/>
          </a:p>
          <a:p>
            <a:pPr lvl="1"/>
            <a:r>
              <a:rPr lang="de-DE" dirty="0" smtClean="0"/>
              <a:t>KISS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259632" y="6237312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n-1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6" idx="0"/>
          </p:cNvCxnSpPr>
          <p:nvPr/>
        </p:nvCxnSpPr>
        <p:spPr>
          <a:xfrm flipV="1">
            <a:off x="1761180" y="4941168"/>
            <a:ext cx="18027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35896" y="6453336"/>
            <a:ext cx="81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3707904" y="4941168"/>
            <a:ext cx="33576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Hardware</a:t>
            </a:r>
          </a:p>
          <a:p>
            <a:pPr lvl="1"/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(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multicore</a:t>
            </a:r>
            <a:r>
              <a:rPr lang="de-DE" dirty="0" smtClean="0"/>
              <a:t> + </a:t>
            </a:r>
            <a:r>
              <a:rPr lang="de-DE" dirty="0" err="1" smtClean="0"/>
              <a:t>devices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 smtClean="0"/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nondeterministic</a:t>
            </a:r>
            <a:r>
              <a:rPr lang="de-DE" dirty="0" smtClean="0"/>
              <a:t> ISA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invlpg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Sofware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endParaRPr lang="de-DE" dirty="0" smtClean="0"/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assembly</a:t>
            </a:r>
            <a:endParaRPr lang="de-DE" dirty="0" smtClean="0"/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devices</a:t>
            </a:r>
            <a:endParaRPr lang="de-DE" dirty="0" smtClean="0"/>
          </a:p>
          <a:p>
            <a:pPr lvl="1"/>
            <a:r>
              <a:rPr lang="de-DE" dirty="0" err="1" smtClean="0"/>
              <a:t>structured</a:t>
            </a:r>
            <a:r>
              <a:rPr lang="de-DE" dirty="0" smtClean="0"/>
              <a:t> Parallel C </a:t>
            </a:r>
          </a:p>
          <a:p>
            <a:pPr lvl="1"/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MMUs</a:t>
            </a:r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interrupts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quit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89974"/>
            <a:ext cx="4038600" cy="27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sees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model (</a:t>
            </a:r>
            <a:r>
              <a:rPr lang="de-DE" dirty="0" err="1" smtClean="0"/>
              <a:t>purple</a:t>
            </a:r>
            <a:r>
              <a:rPr lang="de-DE" dirty="0" smtClean="0"/>
              <a:t>)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mplementer</a:t>
            </a:r>
            <a:r>
              <a:rPr lang="de-DE" dirty="0" smtClean="0"/>
              <a:t> </a:t>
            </a:r>
            <a:r>
              <a:rPr lang="de-DE" dirty="0" err="1" smtClean="0"/>
              <a:t>implements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programming</a:t>
            </a:r>
            <a:r>
              <a:rPr lang="de-DE" dirty="0" smtClean="0"/>
              <a:t>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n-1 (</a:t>
            </a:r>
            <a:r>
              <a:rPr lang="de-DE" dirty="0" err="1" smtClean="0"/>
              <a:t>white</a:t>
            </a:r>
            <a:r>
              <a:rPr lang="de-DE" dirty="0" smtClean="0"/>
              <a:t>)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mplementations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simple</a:t>
            </a:r>
          </a:p>
          <a:p>
            <a:r>
              <a:rPr lang="de-DE" dirty="0"/>
              <a:t>e</a:t>
            </a:r>
            <a:r>
              <a:rPr lang="de-DE" dirty="0" smtClean="0"/>
              <a:t>asy </a:t>
            </a:r>
            <a:r>
              <a:rPr lang="de-DE" sz="4800" dirty="0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model on </a:t>
            </a:r>
            <a:r>
              <a:rPr lang="de-DE" dirty="0" err="1" smtClean="0"/>
              <a:t>layer</a:t>
            </a:r>
            <a:r>
              <a:rPr lang="de-DE" dirty="0" smtClean="0"/>
              <a:t> n-1</a:t>
            </a:r>
          </a:p>
          <a:p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259632" y="6237312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n-1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6" idx="0"/>
          </p:cNvCxnSpPr>
          <p:nvPr/>
        </p:nvCxnSpPr>
        <p:spPr>
          <a:xfrm flipV="1">
            <a:off x="1761180" y="4941168"/>
            <a:ext cx="18027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35896" y="6453336"/>
            <a:ext cx="81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3707904" y="4941168"/>
            <a:ext cx="33576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kind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know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n-1…..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35896" y="6453336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ayer</a:t>
            </a:r>
            <a:r>
              <a:rPr lang="de-DE" dirty="0" smtClean="0"/>
              <a:t> n-1, n…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0" idx="0"/>
          </p:cNvCxnSpPr>
          <p:nvPr/>
        </p:nvCxnSpPr>
        <p:spPr>
          <a:xfrm flipH="1" flipV="1">
            <a:off x="4139952" y="4869160"/>
            <a:ext cx="19305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90057"/>
            <a:ext cx="4038600" cy="27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15"/>
          <p:cNvCxnSpPr>
            <a:stCxn id="10" idx="0"/>
            <a:endCxn id="4098" idx="2"/>
          </p:cNvCxnSpPr>
          <p:nvPr/>
        </p:nvCxnSpPr>
        <p:spPr>
          <a:xfrm flipV="1">
            <a:off x="4333010" y="5236305"/>
            <a:ext cx="2334490" cy="1217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0"/>
          </p:cNvCxnSpPr>
          <p:nvPr/>
        </p:nvCxnSpPr>
        <p:spPr>
          <a:xfrm flipH="1" flipV="1">
            <a:off x="3635896" y="4869160"/>
            <a:ext cx="69711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casino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presently</a:t>
            </a:r>
            <a:r>
              <a:rPr lang="de-DE" dirty="0" smtClean="0"/>
              <a:t> </a:t>
            </a:r>
            <a:r>
              <a:rPr lang="de-DE" dirty="0" err="1" smtClean="0"/>
              <a:t>everywhere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ISA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in </a:t>
            </a:r>
            <a:r>
              <a:rPr lang="de-DE" dirty="0" err="1" smtClean="0"/>
              <a:t>these</a:t>
            </a:r>
            <a:r>
              <a:rPr lang="de-DE" dirty="0" smtClean="0"/>
              <a:t> 3000 </a:t>
            </a:r>
            <a:r>
              <a:rPr lang="de-DE" dirty="0" err="1" smtClean="0"/>
              <a:t>pages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might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incomplete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 smtClean="0"/>
          </a:p>
          <a:p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on top </a:t>
            </a:r>
            <a:r>
              <a:rPr lang="de-DE" dirty="0" err="1" smtClean="0"/>
              <a:t>is</a:t>
            </a:r>
            <a:endParaRPr lang="de-DE" dirty="0" smtClean="0"/>
          </a:p>
          <a:p>
            <a:pPr lvl="1"/>
            <a:r>
              <a:rPr lang="de-DE" dirty="0" smtClean="0"/>
              <a:t>not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+ </a:t>
            </a:r>
            <a:r>
              <a:rPr lang="de-DE" dirty="0" err="1" smtClean="0"/>
              <a:t>justified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5" name="Picture 10" descr="DSC02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ln/>
        </p:spPr>
      </p:pic>
      <p:cxnSp>
        <p:nvCxnSpPr>
          <p:cNvPr id="7" name="Gerade Verbindung mit Pfeil 6"/>
          <p:cNvCxnSpPr/>
          <p:nvPr/>
        </p:nvCxnSpPr>
        <p:spPr>
          <a:xfrm>
            <a:off x="3491880" y="34290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match</a:t>
            </a:r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528392" cy="23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78904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mismatch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6575"/>
            <a:ext cx="4038600" cy="26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528392" cy="23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mismatch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6575"/>
            <a:ext cx="4038600" cy="26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manufacturers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real time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endParaRPr lang="de-DE" dirty="0" smtClean="0"/>
          </a:p>
          <a:p>
            <a:pPr lvl="1"/>
            <a:r>
              <a:rPr lang="de-DE" dirty="0" smtClean="0"/>
              <a:t>turn </a:t>
            </a:r>
            <a:r>
              <a:rPr lang="de-DE" dirty="0" err="1" smtClean="0"/>
              <a:t>presently</a:t>
            </a:r>
            <a:r>
              <a:rPr lang="de-DE" dirty="0" smtClean="0"/>
              <a:t> off all parallel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endParaRPr lang="de-DE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endParaRPr lang="de-DE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SA transition function\\&#10;\\&#10;$\delta(c, eev, o) = c' $&#10;&#10;\begin{itemize}&#10;\item $c:$  configuration&#10;\item $eev:$ external interrupt vector&#10;\item $o$: oracle input.\\&#10; i) unit stepped \\&#10;ii) step performed by unit\\&#10;,e.g. walk speculated by MMU&#10;\end{item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1"/>
  <p:tag name="PICTUREFILESIZE" val="21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two languages $C+A$ where $A$ implements $C$:&#10;\item {\em two computations} $(c^i)$ and $(a^i$)&#10;\item configurations $a$ or $(a,c)$, sometimes with $consis(a,c)$ &#10;&#10;\item change from translated $C$ to $A$: drop $(c^i)$, only use $(a^j)$ &#10;\item change from $A$ to translated  $C$: have $a $ &#10;\begin{enumerate}&#10;\item $\exists c: consis (c,a) \land inv(c)$: continue with (unique) $(a,c)$&#10;\item $\delta_A(a)$ otherwise (repeat until consistency is reached)&#10;\end{enumerate}&#10;\end{itemize}&#10;&#10;Details: Baumann-Paul-Schmaltz: System Architecture. &#10;&#10;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0"/>
  <p:tag name="PICTUREFILESIZE" val="5962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Bildschirmpräsentation (4:3)</PresentationFormat>
  <Paragraphs>306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Calibri</vt:lpstr>
      <vt:lpstr>CMR10</vt:lpstr>
      <vt:lpstr>CMMI10</vt:lpstr>
      <vt:lpstr>CMSY7</vt:lpstr>
      <vt:lpstr>CMSY10ORIG</vt:lpstr>
      <vt:lpstr>CMTI10</vt:lpstr>
      <vt:lpstr>CMMI7</vt:lpstr>
      <vt:lpstr>Larissa-Design</vt:lpstr>
      <vt:lpstr>Multi Core Processors  and  Casino Programming</vt:lpstr>
      <vt:lpstr>layers of system architecture</vt:lpstr>
      <vt:lpstr>layer n of system architecture</vt:lpstr>
      <vt:lpstr>layer n of system architecture</vt:lpstr>
      <vt:lpstr>if we only kind of know programming model of layer n-1…..</vt:lpstr>
      <vt:lpstr>the casino is presently everywhere </vt:lpstr>
      <vt:lpstr>match</vt:lpstr>
      <vt:lpstr>mismatch</vt:lpstr>
      <vt:lpstr>mismatch</vt:lpstr>
      <vt:lpstr>roadmap/plan of talk</vt:lpstr>
      <vt:lpstr>ISA-sp: </vt:lpstr>
      <vt:lpstr>Nondeterministic ISA</vt:lpstr>
      <vt:lpstr>Implementation dependent operating conditions </vt:lpstr>
      <vt:lpstr>Implementation dependent operating conditions</vt:lpstr>
      <vt:lpstr>Implementation dependent operating conditions</vt:lpstr>
      <vt:lpstr>invlpg</vt:lpstr>
      <vt:lpstr>Invlpg: can be implemented without software condition in nodeterministic ISA</vt:lpstr>
      <vt:lpstr>current research/last for hardware</vt:lpstr>
      <vt:lpstr> ISA +devices and driver correctness (Dublin 2009) </vt:lpstr>
      <vt:lpstr> ISA +devices and driver correctness </vt:lpstr>
      <vt:lpstr> ISA +devices and driver correctness </vt:lpstr>
      <vt:lpstr>C + assembly  (Kirkland 2013 extended)</vt:lpstr>
      <vt:lpstr>C + devices</vt:lpstr>
      <vt:lpstr>Ownership (1) concept</vt:lpstr>
      <vt:lpstr>Ownership (2) Def: structured parallel C (almost folklore)</vt:lpstr>
      <vt:lpstr>Ownership (3) structured parallel C to parallel assembly</vt:lpstr>
      <vt:lpstr>Ownership (4) parallel store buffer reduction in ISA-sp</vt:lpstr>
      <vt:lpstr>Ownership (5) parallel store buffer reduction in ISA-sp</vt:lpstr>
      <vt:lpstr>Ownership (6): Semantics of C + interrupts  Pentchev 2014 </vt:lpstr>
      <vt:lpstr>Summary</vt:lpstr>
      <vt:lpstr>Once this research is done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Core Processors  and  Casino Programming</dc:title>
  <dc:creator>Wolfgang J. Paul</dc:creator>
  <cp:lastModifiedBy>Wolfgang J. Paul</cp:lastModifiedBy>
  <cp:revision>18</cp:revision>
  <dcterms:created xsi:type="dcterms:W3CDTF">2014-04-16T10:25:11Z</dcterms:created>
  <dcterms:modified xsi:type="dcterms:W3CDTF">2014-07-14T09:14:13Z</dcterms:modified>
</cp:coreProperties>
</file>