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1" r:id="rId3"/>
    <p:sldId id="259" r:id="rId4"/>
    <p:sldId id="260" r:id="rId5"/>
    <p:sldId id="258" r:id="rId6"/>
    <p:sldId id="264" r:id="rId7"/>
    <p:sldId id="265" r:id="rId8"/>
    <p:sldId id="266" r:id="rId9"/>
    <p:sldId id="270" r:id="rId10"/>
    <p:sldId id="269" r:id="rId11"/>
    <p:sldId id="268"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0BADF-2CE8-487C-9F17-AEC8BBB8C33C}" type="datetimeFigureOut">
              <a:rPr lang="en-US" smtClean="0"/>
              <a:t>7/21/2014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400568-ADA1-44F0-9A77-C223A1DE84C1}" type="slidenum">
              <a:rPr lang="en-US" smtClean="0"/>
              <a:t>‹#›</a:t>
            </a:fld>
            <a:endParaRPr lang="en-US"/>
          </a:p>
        </p:txBody>
      </p:sp>
    </p:spTree>
    <p:extLst>
      <p:ext uri="{BB962C8B-B14F-4D97-AF65-F5344CB8AC3E}">
        <p14:creationId xmlns:p14="http://schemas.microsoft.com/office/powerpoint/2010/main" val="1046727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7792F3F9-459D-4201-B96E-E26F655A07F1}" type="datetime1">
              <a:rPr lang="en-US" smtClean="0"/>
              <a:t>7/21/2014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pPr/>
              <a:t>2</a:t>
            </a:fld>
            <a:endParaRPr lang="en-US"/>
          </a:p>
        </p:txBody>
      </p:sp>
    </p:spTree>
    <p:extLst>
      <p:ext uri="{BB962C8B-B14F-4D97-AF65-F5344CB8AC3E}">
        <p14:creationId xmlns:p14="http://schemas.microsoft.com/office/powerpoint/2010/main" val="3165628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DF3BE4-57E5-4C5E-B70D-BB0FDFCB55A7}" type="slidenum">
              <a:rPr lang="en-US" smtClean="0"/>
              <a:t>3</a:t>
            </a:fld>
            <a:endParaRPr lang="en-US"/>
          </a:p>
        </p:txBody>
      </p:sp>
    </p:spTree>
    <p:extLst>
      <p:ext uri="{BB962C8B-B14F-4D97-AF65-F5344CB8AC3E}">
        <p14:creationId xmlns:p14="http://schemas.microsoft.com/office/powerpoint/2010/main" val="3764455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7792F3F9-459D-4201-B96E-E26F655A07F1}" type="datetime1">
              <a:rPr lang="en-US" smtClean="0"/>
              <a:t>7/21/2014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pPr/>
              <a:t>5</a:t>
            </a:fld>
            <a:endParaRPr lang="en-US"/>
          </a:p>
        </p:txBody>
      </p:sp>
    </p:spTree>
    <p:extLst>
      <p:ext uri="{BB962C8B-B14F-4D97-AF65-F5344CB8AC3E}">
        <p14:creationId xmlns:p14="http://schemas.microsoft.com/office/powerpoint/2010/main" val="632407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786658-6E54-4D6A-A3FA-4A0C713B3168}"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80669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6658-6E54-4D6A-A3FA-4A0C713B3168}"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15281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6658-6E54-4D6A-A3FA-4A0C713B3168}"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3109821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69239" y="1189177"/>
            <a:ext cx="11653523" cy="2583143"/>
          </a:xfrm>
        </p:spPr>
        <p:txBody>
          <a:bodyPr/>
          <a:lstStyle>
            <a:lvl1pPr marL="560241" indent="-560241">
              <a:buFont typeface="Arial" panose="020B0604020202020204" pitchFamily="34" charset="0"/>
              <a:buChar char="•"/>
              <a:defRPr>
                <a:solidFill>
                  <a:schemeClr val="bg1"/>
                </a:solidFill>
              </a:defRPr>
            </a:lvl1pPr>
            <a:lvl2pPr marL="336145" indent="-336145">
              <a:buFont typeface="Arial" panose="020B0604020202020204" pitchFamily="34" charset="0"/>
              <a:buChar char="•"/>
              <a:defRPr sz="1961"/>
            </a:lvl2pPr>
            <a:lvl3pPr marL="560241" indent="-336145">
              <a:buFont typeface="Arial" panose="020B0604020202020204" pitchFamily="34" charset="0"/>
              <a:buChar char="•"/>
              <a:defRPr lang="en-US" sz="2745" kern="1200" spc="0" baseline="0" dirty="0" smtClean="0">
                <a:solidFill>
                  <a:srgbClr val="000000"/>
                </a:solidFill>
                <a:latin typeface="+mn-lt"/>
                <a:ea typeface="+mn-ea"/>
                <a:cs typeface="+mn-cs"/>
              </a:defRPr>
            </a:lvl3pPr>
            <a:lvl4pPr marL="728314" indent="-280121">
              <a:buFont typeface="Arial" panose="020B0604020202020204" pitchFamily="34" charset="0"/>
              <a:buChar char="•"/>
              <a:defRPr sz="2745"/>
            </a:lvl4pPr>
            <a:lvl5pPr marL="952410" indent="-280121">
              <a:buFont typeface="Arial" panose="020B0604020202020204" pitchFamily="34" charset="0"/>
              <a:buChar char="•"/>
              <a:defRPr sz="2745"/>
            </a:lvl5pPr>
          </a:lstStyle>
          <a:p>
            <a:pPr lvl="0"/>
            <a:r>
              <a:rPr lang="en-US" dirty="0" smtClean="0"/>
              <a:t>Click to edit Master text styles</a:t>
            </a:r>
          </a:p>
          <a:p>
            <a:pPr lvl="3"/>
            <a:r>
              <a:rPr lang="en-US" dirty="0" smtClean="0"/>
              <a:t>Second level</a:t>
            </a:r>
          </a:p>
          <a:p>
            <a:pPr lvl="4"/>
            <a:r>
              <a:rPr lang="en-US" dirty="0" smtClean="0"/>
              <a:t>Third level</a:t>
            </a:r>
          </a:p>
          <a:p>
            <a:pPr lvl="4"/>
            <a:r>
              <a:rPr lang="en-US" dirty="0" smtClean="0"/>
              <a:t>Fourth level</a:t>
            </a:r>
          </a:p>
          <a:p>
            <a:pPr lvl="4"/>
            <a:r>
              <a:rPr lang="en-US" dirty="0" smtClean="0"/>
              <a:t>Fifth level</a:t>
            </a:r>
            <a:endParaRPr lang="en-US" dirty="0"/>
          </a:p>
        </p:txBody>
      </p:sp>
      <p:sp>
        <p:nvSpPr>
          <p:cNvPr id="7" name="Footer Placeholder 7"/>
          <p:cNvSpPr>
            <a:spLocks noGrp="1"/>
          </p:cNvSpPr>
          <p:nvPr>
            <p:ph type="ftr" sz="quarter" idx="3"/>
          </p:nvPr>
        </p:nvSpPr>
        <p:spPr>
          <a:xfrm>
            <a:off x="269302" y="6356803"/>
            <a:ext cx="3859607" cy="364224"/>
          </a:xfrm>
          <a:prstGeom prst="rect">
            <a:avLst/>
          </a:prstGeom>
        </p:spPr>
        <p:txBody>
          <a:bodyPr vert="horz" lIns="91440" tIns="45720" rIns="91440" bIns="45720" rtlCol="0" anchor="ctr"/>
          <a:lstStyle>
            <a:lvl1pPr algn="l">
              <a:defRPr sz="980">
                <a:solidFill>
                  <a:srgbClr val="000000"/>
                </a:solidFill>
              </a:defRPr>
            </a:lvl1pPr>
          </a:lstStyle>
          <a:p>
            <a:r>
              <a:rPr lang="en-US" smtClean="0"/>
              <a:t>Ironclad Project</a:t>
            </a:r>
            <a:endParaRPr lang="en-US"/>
          </a:p>
        </p:txBody>
      </p:sp>
      <p:sp>
        <p:nvSpPr>
          <p:cNvPr id="8" name="Slide Number Placeholder 8"/>
          <p:cNvSpPr>
            <a:spLocks noGrp="1"/>
          </p:cNvSpPr>
          <p:nvPr>
            <p:ph type="sldNum" sz="quarter" idx="4"/>
          </p:nvPr>
        </p:nvSpPr>
        <p:spPr>
          <a:xfrm>
            <a:off x="9105248" y="6292328"/>
            <a:ext cx="2844904" cy="364224"/>
          </a:xfrm>
          <a:prstGeom prst="rect">
            <a:avLst/>
          </a:prstGeom>
        </p:spPr>
        <p:txBody>
          <a:bodyPr vert="horz" lIns="91440" tIns="45720" rIns="91440" bIns="45720" rtlCol="0" anchor="ctr"/>
          <a:lstStyle>
            <a:lvl1pPr algn="r">
              <a:defRPr sz="980">
                <a:solidFill>
                  <a:srgbClr val="000000"/>
                </a:solidFill>
              </a:defRPr>
            </a:lvl1pPr>
          </a:lstStyle>
          <a:p>
            <a:fld id="{7EFC24D6-DB8F-6B44-BA5A-9BEC68C15CAA}" type="slidenum">
              <a:rPr lang="en-US" smtClean="0"/>
              <a:pPr/>
              <a:t>‹#›</a:t>
            </a:fld>
            <a:endParaRPr lang="en-US"/>
          </a:p>
        </p:txBody>
      </p:sp>
      <p:sp>
        <p:nvSpPr>
          <p:cNvPr id="9" name="TextBox 8"/>
          <p:cNvSpPr txBox="1"/>
          <p:nvPr userDrawn="1"/>
        </p:nvSpPr>
        <p:spPr>
          <a:xfrm>
            <a:off x="7709547" y="6535844"/>
            <a:ext cx="4213186" cy="120708"/>
          </a:xfrm>
          <a:prstGeom prst="rect">
            <a:avLst/>
          </a:prstGeom>
          <a:noFill/>
        </p:spPr>
        <p:txBody>
          <a:bodyPr wrap="square" lIns="89642" tIns="0" rIns="0" bIns="0" rtlCol="0">
            <a:spAutoFit/>
          </a:bodyPr>
          <a:lstStyle/>
          <a:p>
            <a:pPr algn="r"/>
            <a:r>
              <a:rPr lang="en-US" sz="784" kern="800" smtClean="0">
                <a:solidFill>
                  <a:schemeClr val="bg1"/>
                </a:solidFill>
                <a:latin typeface="Segoe Pro Light"/>
              </a:rPr>
              <a:t>NDA. Microsoft Confidential. </a:t>
            </a:r>
            <a:endParaRPr lang="en-US" sz="784" kern="800">
              <a:solidFill>
                <a:schemeClr val="bg1"/>
              </a:solidFill>
              <a:latin typeface="Segoe Pro Light"/>
            </a:endParaRPr>
          </a:p>
        </p:txBody>
      </p:sp>
    </p:spTree>
    <p:extLst>
      <p:ext uri="{BB962C8B-B14F-4D97-AF65-F5344CB8AC3E}">
        <p14:creationId xmlns:p14="http://schemas.microsoft.com/office/powerpoint/2010/main" val="429364537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6658-6E54-4D6A-A3FA-4A0C713B3168}"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339536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86658-6E54-4D6A-A3FA-4A0C713B3168}"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92171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786658-6E54-4D6A-A3FA-4A0C713B3168}"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413527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786658-6E54-4D6A-A3FA-4A0C713B3168}" type="datetimeFigureOut">
              <a:rPr lang="en-US" smtClean="0"/>
              <a:t>7/21/2014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354945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786658-6E54-4D6A-A3FA-4A0C713B3168}" type="datetimeFigureOut">
              <a:rPr lang="en-US" smtClean="0"/>
              <a:t>7/21/2014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149516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86658-6E54-4D6A-A3FA-4A0C713B3168}" type="datetimeFigureOut">
              <a:rPr lang="en-US" smtClean="0"/>
              <a:t>7/21/2014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291166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6658-6E54-4D6A-A3FA-4A0C713B3168}"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1084922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6658-6E54-4D6A-A3FA-4A0C713B3168}"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E42D3-B606-4FE8-A6EB-561CCB0C2DEA}" type="slidenum">
              <a:rPr lang="en-US" smtClean="0"/>
              <a:t>‹#›</a:t>
            </a:fld>
            <a:endParaRPr lang="en-US"/>
          </a:p>
        </p:txBody>
      </p:sp>
    </p:spTree>
    <p:extLst>
      <p:ext uri="{BB962C8B-B14F-4D97-AF65-F5344CB8AC3E}">
        <p14:creationId xmlns:p14="http://schemas.microsoft.com/office/powerpoint/2010/main" val="401173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86658-6E54-4D6A-A3FA-4A0C713B3168}" type="datetimeFigureOut">
              <a:rPr lang="en-US" smtClean="0"/>
              <a:t>7/21/2014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E42D3-B606-4FE8-A6EB-561CCB0C2DEA}" type="slidenum">
              <a:rPr lang="en-US" smtClean="0"/>
              <a:t>‹#›</a:t>
            </a:fld>
            <a:endParaRPr lang="en-US"/>
          </a:p>
        </p:txBody>
      </p:sp>
    </p:spTree>
    <p:extLst>
      <p:ext uri="{BB962C8B-B14F-4D97-AF65-F5344CB8AC3E}">
        <p14:creationId xmlns:p14="http://schemas.microsoft.com/office/powerpoint/2010/main" val="2815887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8309" y="634086"/>
            <a:ext cx="10239406" cy="1323439"/>
          </a:xfrm>
          <a:prstGeom prst="rect">
            <a:avLst/>
          </a:prstGeom>
          <a:noFill/>
        </p:spPr>
        <p:txBody>
          <a:bodyPr wrap="none" rtlCol="0">
            <a:spAutoFit/>
          </a:bodyPr>
          <a:lstStyle/>
          <a:p>
            <a:r>
              <a:rPr lang="en-US" sz="4000" dirty="0" smtClean="0"/>
              <a:t>Automated and Modular </a:t>
            </a:r>
            <a:r>
              <a:rPr lang="en-US" sz="4000" dirty="0"/>
              <a:t>R</a:t>
            </a:r>
            <a:r>
              <a:rPr lang="en-US" sz="4000" dirty="0" smtClean="0"/>
              <a:t>efinement </a:t>
            </a:r>
            <a:r>
              <a:rPr lang="en-US" sz="4000" dirty="0"/>
              <a:t>R</a:t>
            </a:r>
            <a:r>
              <a:rPr lang="en-US" sz="4000" dirty="0" smtClean="0"/>
              <a:t>easoning </a:t>
            </a:r>
          </a:p>
          <a:p>
            <a:r>
              <a:rPr lang="en-US" sz="4000" dirty="0" smtClean="0"/>
              <a:t>for Concurrent </a:t>
            </a:r>
            <a:r>
              <a:rPr lang="en-US" sz="4000" dirty="0"/>
              <a:t>P</a:t>
            </a:r>
            <a:r>
              <a:rPr lang="en-US" sz="4000" dirty="0" smtClean="0"/>
              <a:t>rograms</a:t>
            </a:r>
            <a:endParaRPr lang="en-US" sz="4000" dirty="0"/>
          </a:p>
        </p:txBody>
      </p:sp>
      <p:sp>
        <p:nvSpPr>
          <p:cNvPr id="6" name="TextBox 5"/>
          <p:cNvSpPr txBox="1"/>
          <p:nvPr/>
        </p:nvSpPr>
        <p:spPr>
          <a:xfrm>
            <a:off x="1018309" y="3570127"/>
            <a:ext cx="5236883" cy="2062103"/>
          </a:xfrm>
          <a:prstGeom prst="rect">
            <a:avLst/>
          </a:prstGeom>
          <a:noFill/>
        </p:spPr>
        <p:txBody>
          <a:bodyPr wrap="none" rtlCol="0">
            <a:spAutoFit/>
          </a:bodyPr>
          <a:lstStyle/>
          <a:p>
            <a:r>
              <a:rPr lang="en-US" sz="3200" dirty="0" smtClean="0"/>
              <a:t>Collaborators:</a:t>
            </a:r>
          </a:p>
          <a:p>
            <a:r>
              <a:rPr lang="en-US" sz="3200" dirty="0" smtClean="0"/>
              <a:t>Chris Hawblitzel (Microsoft)</a:t>
            </a:r>
          </a:p>
          <a:p>
            <a:r>
              <a:rPr lang="en-US" sz="3200" dirty="0" smtClean="0"/>
              <a:t>Erez Petrank (</a:t>
            </a:r>
            <a:r>
              <a:rPr lang="en-US" sz="3200" dirty="0" err="1" smtClean="0"/>
              <a:t>Technion</a:t>
            </a:r>
            <a:r>
              <a:rPr lang="en-US" sz="3200" dirty="0" smtClean="0"/>
              <a:t>)</a:t>
            </a:r>
          </a:p>
          <a:p>
            <a:r>
              <a:rPr lang="en-US" sz="3200" dirty="0" smtClean="0"/>
              <a:t>Serdar Tasiran (</a:t>
            </a:r>
            <a:r>
              <a:rPr lang="en-US" sz="3200" dirty="0" err="1" smtClean="0"/>
              <a:t>Koc</a:t>
            </a:r>
            <a:r>
              <a:rPr lang="en-US" sz="3200" dirty="0" smtClean="0"/>
              <a:t> University)</a:t>
            </a:r>
            <a:endParaRPr lang="en-US" sz="3200" dirty="0"/>
          </a:p>
        </p:txBody>
      </p:sp>
      <p:sp>
        <p:nvSpPr>
          <p:cNvPr id="7" name="TextBox 6"/>
          <p:cNvSpPr txBox="1"/>
          <p:nvPr/>
        </p:nvSpPr>
        <p:spPr>
          <a:xfrm>
            <a:off x="1018309" y="2349789"/>
            <a:ext cx="2281394" cy="584775"/>
          </a:xfrm>
          <a:prstGeom prst="rect">
            <a:avLst/>
          </a:prstGeom>
          <a:noFill/>
        </p:spPr>
        <p:txBody>
          <a:bodyPr wrap="none" rtlCol="0">
            <a:spAutoFit/>
          </a:bodyPr>
          <a:lstStyle/>
          <a:p>
            <a:r>
              <a:rPr lang="en-US" sz="3200" dirty="0" smtClean="0"/>
              <a:t>Shaz Qadeer</a:t>
            </a:r>
          </a:p>
        </p:txBody>
      </p:sp>
    </p:spTree>
    <p:extLst>
      <p:ext uri="{BB962C8B-B14F-4D97-AF65-F5344CB8AC3E}">
        <p14:creationId xmlns:p14="http://schemas.microsoft.com/office/powerpoint/2010/main" val="3292841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Garbage collector specification</a:t>
            </a:r>
            <a:endParaRPr lang="en-US" dirty="0">
              <a:solidFill>
                <a:srgbClr val="FF0000"/>
              </a:solidFill>
            </a:endParaRPr>
          </a:p>
        </p:txBody>
      </p:sp>
      <p:sp>
        <p:nvSpPr>
          <p:cNvPr id="4" name="TextBox 3"/>
          <p:cNvSpPr txBox="1"/>
          <p:nvPr/>
        </p:nvSpPr>
        <p:spPr>
          <a:xfrm>
            <a:off x="937551" y="2245486"/>
            <a:ext cx="8958543" cy="2554545"/>
          </a:xfrm>
          <a:prstGeom prst="rect">
            <a:avLst/>
          </a:prstGeom>
          <a:noFill/>
        </p:spPr>
        <p:txBody>
          <a:bodyPr wrap="none" rtlCol="0">
            <a:spAutoFit/>
          </a:bodyPr>
          <a:lstStyle/>
          <a:p>
            <a:r>
              <a:rPr lang="en-US" sz="3200" dirty="0" err="1" smtClean="0"/>
              <a:t>memAbs</a:t>
            </a:r>
            <a:r>
              <a:rPr lang="en-US" sz="3200" dirty="0" smtClean="0"/>
              <a:t> : [</a:t>
            </a:r>
            <a:r>
              <a:rPr lang="en-US" sz="3200" dirty="0" err="1" smtClean="0"/>
              <a:t>obj</a:t>
            </a:r>
            <a:r>
              <a:rPr lang="en-US" sz="3200" dirty="0" smtClean="0"/>
              <a:t>][</a:t>
            </a:r>
            <a:r>
              <a:rPr lang="en-US" sz="3200" dirty="0" err="1" smtClean="0"/>
              <a:t>fld</a:t>
            </a:r>
            <a:r>
              <a:rPr lang="en-US" sz="3200" dirty="0" smtClean="0"/>
              <a:t>]</a:t>
            </a:r>
            <a:r>
              <a:rPr lang="en-US" sz="3200" dirty="0" err="1" smtClean="0"/>
              <a:t>obj</a:t>
            </a:r>
            <a:r>
              <a:rPr lang="en-US" sz="3200" dirty="0" smtClean="0"/>
              <a:t>	// Heap</a:t>
            </a:r>
          </a:p>
          <a:p>
            <a:endParaRPr lang="en-US" sz="3200" dirty="0" smtClean="0"/>
          </a:p>
          <a:p>
            <a:r>
              <a:rPr lang="en-US" sz="3200" dirty="0" err="1" smtClean="0"/>
              <a:t>rootAbs</a:t>
            </a:r>
            <a:r>
              <a:rPr lang="en-US" sz="3200" dirty="0" smtClean="0"/>
              <a:t> : [</a:t>
            </a:r>
            <a:r>
              <a:rPr lang="en-US" sz="3200" dirty="0" err="1" smtClean="0"/>
              <a:t>idx</a:t>
            </a:r>
            <a:r>
              <a:rPr lang="en-US" sz="3200" dirty="0" smtClean="0"/>
              <a:t>]</a:t>
            </a:r>
            <a:r>
              <a:rPr lang="en-US" sz="3200" dirty="0" err="1" smtClean="0"/>
              <a:t>obj</a:t>
            </a:r>
            <a:r>
              <a:rPr lang="en-US" sz="3200" dirty="0" smtClean="0"/>
              <a:t>		// Roots (stack, registers)</a:t>
            </a:r>
          </a:p>
          <a:p>
            <a:endParaRPr lang="en-US" sz="3200" dirty="0" smtClean="0"/>
          </a:p>
          <a:p>
            <a:r>
              <a:rPr lang="en-US" sz="3200" dirty="0" err="1" smtClean="0"/>
              <a:t>allocSet</a:t>
            </a:r>
            <a:r>
              <a:rPr lang="en-US" sz="3200" dirty="0" smtClean="0"/>
              <a:t>: [</a:t>
            </a:r>
            <a:r>
              <a:rPr lang="en-US" sz="3200" dirty="0" err="1" smtClean="0"/>
              <a:t>obj</a:t>
            </a:r>
            <a:r>
              <a:rPr lang="en-US" sz="3200" dirty="0" smtClean="0"/>
              <a:t>]</a:t>
            </a:r>
            <a:r>
              <a:rPr lang="en-US" sz="3200" dirty="0" err="1" smtClean="0"/>
              <a:t>bool</a:t>
            </a:r>
            <a:r>
              <a:rPr lang="en-US" sz="3200" dirty="0" smtClean="0"/>
              <a:t>		// Allocated objects</a:t>
            </a:r>
            <a:endParaRPr lang="en-US" sz="3200" dirty="0"/>
          </a:p>
        </p:txBody>
      </p:sp>
    </p:spTree>
    <p:extLst>
      <p:ext uri="{BB962C8B-B14F-4D97-AF65-F5344CB8AC3E}">
        <p14:creationId xmlns:p14="http://schemas.microsoft.com/office/powerpoint/2010/main" val="3274538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Garbage collector verification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Simple high-level specification refined down individual instructions</a:t>
            </a:r>
          </a:p>
          <a:p>
            <a:pPr lvl="1"/>
            <a:r>
              <a:rPr lang="en-US" dirty="0" smtClean="0"/>
              <a:t>load, store, CAS, atomic increment/decrement </a:t>
            </a:r>
            <a:endParaRPr lang="en-US" dirty="0"/>
          </a:p>
          <a:p>
            <a:r>
              <a:rPr lang="en-US" dirty="0" smtClean="0"/>
              <a:t>Six levels of refinement</a:t>
            </a:r>
            <a:endParaRPr lang="en-US" dirty="0"/>
          </a:p>
          <a:p>
            <a:r>
              <a:rPr lang="en-US" dirty="0" smtClean="0"/>
              <a:t>2100 lines of code and </a:t>
            </a:r>
            <a:r>
              <a:rPr lang="en-US" dirty="0" smtClean="0"/>
              <a:t>specification</a:t>
            </a:r>
          </a:p>
          <a:p>
            <a:r>
              <a:rPr lang="en-US" dirty="0" smtClean="0"/>
              <a:t>6 min and 2GB memory on a modern Windows machine</a:t>
            </a:r>
            <a:endParaRPr lang="en-US" dirty="0" smtClean="0"/>
          </a:p>
          <a:p>
            <a:endParaRPr lang="en-US" dirty="0" smtClean="0"/>
          </a:p>
          <a:p>
            <a:r>
              <a:rPr lang="en-US" dirty="0" smtClean="0"/>
              <a:t>Simplifying assumptions</a:t>
            </a:r>
          </a:p>
          <a:p>
            <a:pPr lvl="1"/>
            <a:r>
              <a:rPr lang="en-US" dirty="0" smtClean="0"/>
              <a:t>Allocator is naïve (sequential search for free space)</a:t>
            </a:r>
          </a:p>
          <a:p>
            <a:pPr lvl="1"/>
            <a:r>
              <a:rPr lang="en-US" dirty="0" smtClean="0"/>
              <a:t>All objects have the same number of fields</a:t>
            </a:r>
          </a:p>
          <a:p>
            <a:pPr lvl="1"/>
            <a:r>
              <a:rPr lang="en-US" dirty="0" smtClean="0"/>
              <a:t>Sequentially consistent execution</a:t>
            </a:r>
          </a:p>
        </p:txBody>
      </p:sp>
    </p:spTree>
    <p:extLst>
      <p:ext uri="{BB962C8B-B14F-4D97-AF65-F5344CB8AC3E}">
        <p14:creationId xmlns:p14="http://schemas.microsoft.com/office/powerpoint/2010/main" val="294975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Future work</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Verify </a:t>
            </a:r>
            <a:r>
              <a:rPr lang="en-US" dirty="0" smtClean="0"/>
              <a:t>under TSO</a:t>
            </a:r>
          </a:p>
          <a:p>
            <a:endParaRPr lang="en-US" dirty="0"/>
          </a:p>
          <a:p>
            <a:r>
              <a:rPr lang="en-US" dirty="0" smtClean="0"/>
              <a:t>Improve allocator performance</a:t>
            </a:r>
          </a:p>
          <a:p>
            <a:endParaRPr lang="en-US" dirty="0"/>
          </a:p>
          <a:p>
            <a:r>
              <a:rPr lang="en-US" dirty="0" smtClean="0"/>
              <a:t>Incorporate variable-size objects</a:t>
            </a:r>
          </a:p>
          <a:p>
            <a:endParaRPr lang="en-US" dirty="0"/>
          </a:p>
          <a:p>
            <a:r>
              <a:rPr lang="en-US" dirty="0" smtClean="0"/>
              <a:t>Extract </a:t>
            </a:r>
            <a:r>
              <a:rPr lang="en-US" dirty="0" smtClean="0"/>
              <a:t>executable code and plug into Verve</a:t>
            </a:r>
          </a:p>
          <a:p>
            <a:pPr marL="0" indent="0">
              <a:buNone/>
            </a:pPr>
            <a:endParaRPr lang="en-US" dirty="0"/>
          </a:p>
        </p:txBody>
      </p:sp>
    </p:spTree>
    <p:extLst>
      <p:ext uri="{BB962C8B-B14F-4D97-AF65-F5344CB8AC3E}">
        <p14:creationId xmlns:p14="http://schemas.microsoft.com/office/powerpoint/2010/main" val="2765242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477975" y="3191935"/>
            <a:ext cx="6331000" cy="1941320"/>
            <a:chOff x="477975" y="3014716"/>
            <a:chExt cx="6331000" cy="1941320"/>
          </a:xfrm>
        </p:grpSpPr>
        <p:sp>
          <p:nvSpPr>
            <p:cNvPr id="35" name="Rounded Rectangle 34"/>
            <p:cNvSpPr>
              <a:spLocks noChangeAspect="1"/>
            </p:cNvSpPr>
            <p:nvPr/>
          </p:nvSpPr>
          <p:spPr>
            <a:xfrm>
              <a:off x="477975" y="3014716"/>
              <a:ext cx="6331000" cy="1941320"/>
            </a:xfrm>
            <a:prstGeom prst="round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grpSp>
          <p:nvGrpSpPr>
            <p:cNvPr id="10" name="Group 9"/>
            <p:cNvGrpSpPr/>
            <p:nvPr/>
          </p:nvGrpSpPr>
          <p:grpSpPr>
            <a:xfrm>
              <a:off x="544434" y="3063271"/>
              <a:ext cx="1239936" cy="1792850"/>
              <a:chOff x="544434" y="3063271"/>
              <a:chExt cx="1239936" cy="1792850"/>
            </a:xfrm>
          </p:grpSpPr>
          <p:sp>
            <p:nvSpPr>
              <p:cNvPr id="36" name="Rounded Rectangle 35"/>
              <p:cNvSpPr>
                <a:spLocks noChangeAspect="1"/>
              </p:cNvSpPr>
              <p:nvPr/>
            </p:nvSpPr>
            <p:spPr>
              <a:xfrm>
                <a:off x="592830" y="3063271"/>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37" name="TextBox 36"/>
              <p:cNvSpPr txBox="1">
                <a:spLocks noChangeAspect="1"/>
              </p:cNvSpPr>
              <p:nvPr/>
            </p:nvSpPr>
            <p:spPr>
              <a:xfrm>
                <a:off x="544434" y="3499346"/>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Garbage Collector</a:t>
                </a:r>
              </a:p>
            </p:txBody>
          </p:sp>
        </p:grpSp>
        <p:grpSp>
          <p:nvGrpSpPr>
            <p:cNvPr id="11" name="Group 10"/>
            <p:cNvGrpSpPr/>
            <p:nvPr/>
          </p:nvGrpSpPr>
          <p:grpSpPr>
            <a:xfrm>
              <a:off x="1767561" y="3051133"/>
              <a:ext cx="1239936" cy="1792850"/>
              <a:chOff x="1767561" y="3051133"/>
              <a:chExt cx="1239936" cy="1792850"/>
            </a:xfrm>
          </p:grpSpPr>
          <p:sp>
            <p:nvSpPr>
              <p:cNvPr id="39" name="Rounded Rectangle 38"/>
              <p:cNvSpPr>
                <a:spLocks noChangeAspect="1"/>
              </p:cNvSpPr>
              <p:nvPr/>
            </p:nvSpPr>
            <p:spPr>
              <a:xfrm>
                <a:off x="1796000"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0" name="TextBox 39"/>
              <p:cNvSpPr txBox="1">
                <a:spLocks noChangeAspect="1"/>
              </p:cNvSpPr>
              <p:nvPr/>
            </p:nvSpPr>
            <p:spPr>
              <a:xfrm>
                <a:off x="1767561" y="3499345"/>
                <a:ext cx="1239936" cy="701513"/>
              </a:xfrm>
              <a:prstGeom prst="rect">
                <a:avLst/>
              </a:prstGeom>
              <a:noFill/>
            </p:spPr>
            <p:txBody>
              <a:bodyPr wrap="square" rtlCol="0">
                <a:spAutoFit/>
              </a:bodyPr>
              <a:lstStyle/>
              <a:p>
                <a:pPr algn="ctr" defTabSz="896386">
                  <a:defRPr/>
                </a:pPr>
                <a:r>
                  <a:rPr lang="en-US" sz="1961" kern="0" dirty="0">
                    <a:solidFill>
                      <a:prstClr val="black"/>
                    </a:solidFill>
                    <a:latin typeface="Calibri"/>
                  </a:rPr>
                  <a:t>Verified </a:t>
                </a:r>
                <a:r>
                  <a:rPr lang="en-US" sz="1961" b="1" kern="0" dirty="0">
                    <a:solidFill>
                      <a:srgbClr val="0070C0"/>
                    </a:solidFill>
                    <a:latin typeface="Calibri"/>
                  </a:rPr>
                  <a:t>Threads</a:t>
                </a:r>
              </a:p>
            </p:txBody>
          </p:sp>
        </p:grpSp>
        <p:grpSp>
          <p:nvGrpSpPr>
            <p:cNvPr id="7" name="Group 6"/>
            <p:cNvGrpSpPr/>
            <p:nvPr/>
          </p:nvGrpSpPr>
          <p:grpSpPr>
            <a:xfrm>
              <a:off x="2990749" y="3051133"/>
              <a:ext cx="1239936" cy="1792850"/>
              <a:chOff x="2990749" y="3051133"/>
              <a:chExt cx="1239936" cy="1792850"/>
            </a:xfrm>
          </p:grpSpPr>
          <p:sp>
            <p:nvSpPr>
              <p:cNvPr id="41" name="Rounded Rectangle 40"/>
              <p:cNvSpPr>
                <a:spLocks noChangeAspect="1"/>
              </p:cNvSpPr>
              <p:nvPr/>
            </p:nvSpPr>
            <p:spPr>
              <a:xfrm>
                <a:off x="3038041"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2" name="TextBox 41"/>
              <p:cNvSpPr txBox="1">
                <a:spLocks noChangeAspect="1"/>
              </p:cNvSpPr>
              <p:nvPr/>
            </p:nvSpPr>
            <p:spPr>
              <a:xfrm>
                <a:off x="2990749" y="3499345"/>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Interrupt</a:t>
                </a:r>
              </a:p>
              <a:p>
                <a:pPr algn="ctr" defTabSz="896386">
                  <a:defRPr/>
                </a:pPr>
                <a:r>
                  <a:rPr lang="en-US" sz="1961" b="1" kern="0">
                    <a:solidFill>
                      <a:srgbClr val="0070C0"/>
                    </a:solidFill>
                    <a:latin typeface="Calibri"/>
                  </a:rPr>
                  <a:t>Handlers</a:t>
                </a:r>
              </a:p>
            </p:txBody>
          </p:sp>
        </p:grpSp>
        <p:grpSp>
          <p:nvGrpSpPr>
            <p:cNvPr id="8" name="Group 7"/>
            <p:cNvGrpSpPr/>
            <p:nvPr/>
          </p:nvGrpSpPr>
          <p:grpSpPr>
            <a:xfrm>
              <a:off x="4223333" y="3051133"/>
              <a:ext cx="1239936" cy="1792850"/>
              <a:chOff x="4223333" y="3051133"/>
              <a:chExt cx="1239936" cy="1792850"/>
            </a:xfrm>
          </p:grpSpPr>
          <p:sp>
            <p:nvSpPr>
              <p:cNvPr id="43" name="Rounded Rectangle 42"/>
              <p:cNvSpPr>
                <a:spLocks noChangeAspect="1"/>
              </p:cNvSpPr>
              <p:nvPr/>
            </p:nvSpPr>
            <p:spPr>
              <a:xfrm>
                <a:off x="4270625"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4" name="TextBox 43"/>
              <p:cNvSpPr txBox="1">
                <a:spLocks noChangeAspect="1"/>
              </p:cNvSpPr>
              <p:nvPr/>
            </p:nvSpPr>
            <p:spPr>
              <a:xfrm>
                <a:off x="4223333" y="3499345"/>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Device</a:t>
                </a:r>
              </a:p>
              <a:p>
                <a:pPr algn="ctr" defTabSz="896386">
                  <a:defRPr/>
                </a:pPr>
                <a:r>
                  <a:rPr lang="en-US" sz="1961" b="1" kern="0">
                    <a:solidFill>
                      <a:srgbClr val="0070C0"/>
                    </a:solidFill>
                    <a:latin typeface="Calibri"/>
                  </a:rPr>
                  <a:t>Interface</a:t>
                </a:r>
              </a:p>
            </p:txBody>
          </p:sp>
        </p:grpSp>
        <p:grpSp>
          <p:nvGrpSpPr>
            <p:cNvPr id="9" name="Group 8"/>
            <p:cNvGrpSpPr/>
            <p:nvPr/>
          </p:nvGrpSpPr>
          <p:grpSpPr>
            <a:xfrm>
              <a:off x="5484198" y="3051133"/>
              <a:ext cx="1239936" cy="1792850"/>
              <a:chOff x="5484198" y="3051133"/>
              <a:chExt cx="1239936" cy="1792850"/>
            </a:xfrm>
          </p:grpSpPr>
          <p:sp>
            <p:nvSpPr>
              <p:cNvPr id="45" name="Rounded Rectangle 44"/>
              <p:cNvSpPr>
                <a:spLocks noChangeAspect="1"/>
              </p:cNvSpPr>
              <p:nvPr/>
            </p:nvSpPr>
            <p:spPr>
              <a:xfrm>
                <a:off x="5503209"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6" name="TextBox 45"/>
              <p:cNvSpPr txBox="1">
                <a:spLocks noChangeAspect="1"/>
              </p:cNvSpPr>
              <p:nvPr/>
            </p:nvSpPr>
            <p:spPr>
              <a:xfrm>
                <a:off x="5484198" y="3499345"/>
                <a:ext cx="1239936" cy="701513"/>
              </a:xfrm>
              <a:prstGeom prst="rect">
                <a:avLst/>
              </a:prstGeom>
              <a:noFill/>
            </p:spPr>
            <p:txBody>
              <a:bodyPr wrap="square" rtlCol="0">
                <a:spAutoFit/>
              </a:bodyPr>
              <a:lstStyle/>
              <a:p>
                <a:pPr algn="ctr" defTabSz="896386">
                  <a:defRPr/>
                </a:pPr>
                <a:r>
                  <a:rPr lang="en-US" sz="1961" kern="0">
                    <a:solidFill>
                      <a:prstClr val="black"/>
                    </a:solidFill>
                    <a:latin typeface="Calibri"/>
                  </a:rPr>
                  <a:t>Verified</a:t>
                </a:r>
              </a:p>
              <a:p>
                <a:pPr algn="ctr" defTabSz="896386">
                  <a:defRPr/>
                </a:pPr>
                <a:r>
                  <a:rPr lang="en-US" sz="1961" b="1" kern="0">
                    <a:solidFill>
                      <a:srgbClr val="0070C0"/>
                    </a:solidFill>
                    <a:latin typeface="Calibri"/>
                  </a:rPr>
                  <a:t>Startup</a:t>
                </a:r>
              </a:p>
            </p:txBody>
          </p:sp>
        </p:grpSp>
      </p:grpSp>
      <p:sp>
        <p:nvSpPr>
          <p:cNvPr id="53" name="Up Arrow 52"/>
          <p:cNvSpPr/>
          <p:nvPr/>
        </p:nvSpPr>
        <p:spPr>
          <a:xfrm>
            <a:off x="5931226" y="5037107"/>
            <a:ext cx="373510" cy="385649"/>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sp>
        <p:nvSpPr>
          <p:cNvPr id="55" name="Up Arrow 54"/>
          <p:cNvSpPr/>
          <p:nvPr/>
        </p:nvSpPr>
        <p:spPr>
          <a:xfrm>
            <a:off x="5931226" y="5784127"/>
            <a:ext cx="373510" cy="385649"/>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grpSp>
        <p:nvGrpSpPr>
          <p:cNvPr id="3" name="Group 2"/>
          <p:cNvGrpSpPr/>
          <p:nvPr/>
        </p:nvGrpSpPr>
        <p:grpSpPr>
          <a:xfrm>
            <a:off x="683525" y="6104685"/>
            <a:ext cx="6189065" cy="504179"/>
            <a:chOff x="683525" y="5995388"/>
            <a:chExt cx="6189065" cy="504179"/>
          </a:xfrm>
        </p:grpSpPr>
        <p:sp>
          <p:nvSpPr>
            <p:cNvPr id="54" name="Rounded Rectangle 53"/>
            <p:cNvSpPr/>
            <p:nvPr/>
          </p:nvSpPr>
          <p:spPr>
            <a:xfrm>
              <a:off x="683525" y="5995388"/>
              <a:ext cx="6189065" cy="504179"/>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765" kern="0">
                <a:solidFill>
                  <a:prstClr val="black"/>
                </a:solidFill>
                <a:latin typeface="Calibri"/>
              </a:endParaRPr>
            </a:p>
          </p:txBody>
        </p:sp>
        <p:sp>
          <p:nvSpPr>
            <p:cNvPr id="56" name="TextBox 55"/>
            <p:cNvSpPr txBox="1"/>
            <p:nvPr/>
          </p:nvSpPr>
          <p:spPr>
            <a:xfrm>
              <a:off x="1957911" y="6051354"/>
              <a:ext cx="3640292" cy="394082"/>
            </a:xfrm>
            <a:prstGeom prst="rect">
              <a:avLst/>
            </a:prstGeom>
            <a:noFill/>
          </p:spPr>
          <p:txBody>
            <a:bodyPr wrap="none" rtlCol="0">
              <a:spAutoFit/>
            </a:bodyPr>
            <a:lstStyle/>
            <a:p>
              <a:pPr defTabSz="896386"/>
              <a:r>
                <a:rPr lang="en-US" sz="1961" dirty="0">
                  <a:solidFill>
                    <a:prstClr val="black"/>
                  </a:solidFill>
                  <a:latin typeface="Calibri"/>
                </a:rPr>
                <a:t>x86 </a:t>
              </a:r>
              <a:r>
                <a:rPr lang="en-US" sz="1961" dirty="0" smtClean="0">
                  <a:solidFill>
                    <a:prstClr val="black"/>
                  </a:solidFill>
                  <a:latin typeface="Calibri"/>
                </a:rPr>
                <a:t>Hardware, Network, PCI, TPM</a:t>
              </a:r>
              <a:endParaRPr lang="en-US" sz="1961" dirty="0">
                <a:solidFill>
                  <a:prstClr val="black"/>
                </a:solidFill>
                <a:latin typeface="Calibri"/>
              </a:endParaRPr>
            </a:p>
          </p:txBody>
        </p:sp>
      </p:grpSp>
      <p:sp>
        <p:nvSpPr>
          <p:cNvPr id="57" name="Up Arrow 56"/>
          <p:cNvSpPr/>
          <p:nvPr/>
        </p:nvSpPr>
        <p:spPr>
          <a:xfrm>
            <a:off x="3537085" y="5057619"/>
            <a:ext cx="373510" cy="1033905"/>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grpSp>
        <p:nvGrpSpPr>
          <p:cNvPr id="13" name="Group 12"/>
          <p:cNvGrpSpPr/>
          <p:nvPr/>
        </p:nvGrpSpPr>
        <p:grpSpPr>
          <a:xfrm>
            <a:off x="5214031" y="5383170"/>
            <a:ext cx="1617586" cy="400194"/>
            <a:chOff x="5145743" y="5221850"/>
            <a:chExt cx="1676146" cy="400194"/>
          </a:xfrm>
        </p:grpSpPr>
        <p:sp>
          <p:nvSpPr>
            <p:cNvPr id="29" name="Rounded Rectangle 28"/>
            <p:cNvSpPr>
              <a:spLocks noChangeAspect="1"/>
            </p:cNvSpPr>
            <p:nvPr/>
          </p:nvSpPr>
          <p:spPr>
            <a:xfrm>
              <a:off x="5145743" y="5221850"/>
              <a:ext cx="1676146" cy="377311"/>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30" name="TextBox 29"/>
            <p:cNvSpPr txBox="1">
              <a:spLocks noChangeAspect="1"/>
            </p:cNvSpPr>
            <p:nvPr/>
          </p:nvSpPr>
          <p:spPr>
            <a:xfrm>
              <a:off x="5169590" y="5229799"/>
              <a:ext cx="1628447" cy="392245"/>
            </a:xfrm>
            <a:prstGeom prst="rect">
              <a:avLst/>
            </a:prstGeom>
            <a:noFill/>
          </p:spPr>
          <p:txBody>
            <a:bodyPr wrap="square" rtlCol="0">
              <a:spAutoFit/>
            </a:bodyPr>
            <a:lstStyle/>
            <a:p>
              <a:pPr algn="ctr" defTabSz="896386">
                <a:defRPr/>
              </a:pPr>
              <a:r>
                <a:rPr lang="en-US" sz="1961" kern="0" dirty="0">
                  <a:solidFill>
                    <a:prstClr val="black"/>
                  </a:solidFill>
                  <a:latin typeface="Calibri"/>
                </a:rPr>
                <a:t>Verified </a:t>
              </a:r>
              <a:r>
                <a:rPr lang="en-US" sz="1961" b="1" kern="0" dirty="0" smtClean="0">
                  <a:solidFill>
                    <a:srgbClr val="0070C0"/>
                  </a:solidFill>
                  <a:latin typeface="Calibri"/>
                </a:rPr>
                <a:t>Boot</a:t>
              </a:r>
              <a:endParaRPr lang="en-US" sz="1961" b="1" kern="0" dirty="0">
                <a:solidFill>
                  <a:srgbClr val="0070C0"/>
                </a:solidFill>
                <a:latin typeface="Calibri"/>
              </a:endParaRPr>
            </a:p>
          </p:txBody>
        </p:sp>
      </p:grpSp>
      <p:sp>
        <p:nvSpPr>
          <p:cNvPr id="5" name="Slide Number Placeholder 4"/>
          <p:cNvSpPr>
            <a:spLocks noGrp="1"/>
          </p:cNvSpPr>
          <p:nvPr>
            <p:ph type="sldNum" sz="quarter" idx="4"/>
          </p:nvPr>
        </p:nvSpPr>
        <p:spPr/>
        <p:txBody>
          <a:bodyPr/>
          <a:lstStyle/>
          <a:p>
            <a:fld id="{7EFC24D6-DB8F-6B44-BA5A-9BEC68C15CAA}" type="slidenum">
              <a:rPr lang="en-US" smtClean="0"/>
              <a:pPr/>
              <a:t>2</a:t>
            </a:fld>
            <a:endParaRPr lang="en-US"/>
          </a:p>
        </p:txBody>
      </p:sp>
      <p:sp>
        <p:nvSpPr>
          <p:cNvPr id="81" name="Rounded Rectangle 80"/>
          <p:cNvSpPr>
            <a:spLocks noChangeAspect="1"/>
          </p:cNvSpPr>
          <p:nvPr/>
        </p:nvSpPr>
        <p:spPr>
          <a:xfrm>
            <a:off x="1859639" y="1245870"/>
            <a:ext cx="3657600" cy="1828800"/>
          </a:xfrm>
          <a:prstGeom prst="roundRect">
            <a:avLst/>
          </a:prstGeom>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t>Small Operating System</a:t>
            </a:r>
          </a:p>
          <a:p>
            <a:pPr algn="ctr"/>
            <a:r>
              <a:rPr lang="en-US" sz="2400" dirty="0" smtClean="0"/>
              <a:t>(C#)</a:t>
            </a:r>
            <a:endParaRPr lang="en-US" sz="2400" dirty="0"/>
          </a:p>
        </p:txBody>
      </p:sp>
      <p:sp>
        <p:nvSpPr>
          <p:cNvPr id="82" name="Right Brace 81"/>
          <p:cNvSpPr/>
          <p:nvPr/>
        </p:nvSpPr>
        <p:spPr>
          <a:xfrm>
            <a:off x="7138686" y="3655833"/>
            <a:ext cx="533400" cy="19431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TextBox 82"/>
          <p:cNvSpPr txBox="1"/>
          <p:nvPr/>
        </p:nvSpPr>
        <p:spPr>
          <a:xfrm>
            <a:off x="7624211" y="3859116"/>
            <a:ext cx="1649682" cy="1938992"/>
          </a:xfrm>
          <a:prstGeom prst="rect">
            <a:avLst/>
          </a:prstGeom>
          <a:noFill/>
        </p:spPr>
        <p:txBody>
          <a:bodyPr wrap="none" rtlCol="0">
            <a:spAutoFit/>
          </a:bodyPr>
          <a:lstStyle/>
          <a:p>
            <a:r>
              <a:rPr lang="en-US" sz="2400" dirty="0">
                <a:solidFill>
                  <a:srgbClr val="0070C0"/>
                </a:solidFill>
              </a:rPr>
              <a:t>Verify</a:t>
            </a:r>
          </a:p>
          <a:p>
            <a:r>
              <a:rPr lang="en-US" sz="2400" b="1" dirty="0">
                <a:solidFill>
                  <a:srgbClr val="0070C0"/>
                </a:solidFill>
              </a:rPr>
              <a:t>safety &amp;</a:t>
            </a:r>
          </a:p>
          <a:p>
            <a:r>
              <a:rPr lang="en-US" sz="2400" b="1" dirty="0">
                <a:solidFill>
                  <a:srgbClr val="0070C0"/>
                </a:solidFill>
              </a:rPr>
              <a:t>correctness</a:t>
            </a:r>
          </a:p>
          <a:p>
            <a:r>
              <a:rPr lang="en-US" sz="2400" dirty="0">
                <a:solidFill>
                  <a:srgbClr val="0070C0"/>
                </a:solidFill>
              </a:rPr>
              <a:t>with</a:t>
            </a:r>
          </a:p>
          <a:p>
            <a:r>
              <a:rPr lang="en-US" sz="2400" dirty="0">
                <a:solidFill>
                  <a:srgbClr val="0070C0"/>
                </a:solidFill>
              </a:rPr>
              <a:t>Boogie/Z3</a:t>
            </a:r>
          </a:p>
        </p:txBody>
      </p:sp>
      <p:sp>
        <p:nvSpPr>
          <p:cNvPr id="84" name="Rounded Rectangle 83"/>
          <p:cNvSpPr/>
          <p:nvPr/>
        </p:nvSpPr>
        <p:spPr>
          <a:xfrm>
            <a:off x="6918948" y="2548259"/>
            <a:ext cx="2419350" cy="914400"/>
          </a:xfrm>
          <a:prstGeom prst="roundRect">
            <a:avLst>
              <a:gd name="adj" fmla="val 5000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a:t>“every assembly language instruction checked for safety”</a:t>
            </a:r>
          </a:p>
        </p:txBody>
      </p:sp>
      <p:sp>
        <p:nvSpPr>
          <p:cNvPr id="85" name="Title 1"/>
          <p:cNvSpPr>
            <a:spLocks noGrp="1"/>
          </p:cNvSpPr>
          <p:nvPr>
            <p:ph type="title"/>
          </p:nvPr>
        </p:nvSpPr>
        <p:spPr>
          <a:xfrm>
            <a:off x="803475" y="152400"/>
            <a:ext cx="9719930" cy="1143000"/>
          </a:xfrm>
        </p:spPr>
        <p:txBody>
          <a:bodyPr>
            <a:normAutofit fontScale="90000"/>
          </a:bodyPr>
          <a:lstStyle/>
          <a:p>
            <a:r>
              <a:rPr lang="en-US" dirty="0" smtClean="0">
                <a:solidFill>
                  <a:srgbClr val="FF0000"/>
                </a:solidFill>
              </a:rPr>
              <a:t>Verve: a verifiably safe OS (Yang-Hawblitzel 10)</a:t>
            </a:r>
            <a:endParaRPr lang="en-US" dirty="0">
              <a:solidFill>
                <a:srgbClr val="FF0000"/>
              </a:solidFill>
            </a:endParaRPr>
          </a:p>
        </p:txBody>
      </p:sp>
    </p:spTree>
    <p:extLst>
      <p:ext uri="{BB962C8B-B14F-4D97-AF65-F5344CB8AC3E}">
        <p14:creationId xmlns:p14="http://schemas.microsoft.com/office/powerpoint/2010/main" val="374687492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7011" y="425116"/>
            <a:ext cx="9854364" cy="2527968"/>
          </a:xfrm>
          <a:prstGeom prst="roundRect">
            <a:avLst/>
          </a:prstGeom>
          <a:solidFill>
            <a:srgbClr val="FFFF00"/>
          </a:solidFill>
        </p:spPr>
        <p:txBody>
          <a:bodyPr anchor="ctr" anchorCtr="0">
            <a:noAutofit/>
          </a:bodyPr>
          <a:lstStyle/>
          <a:p>
            <a:pPr marL="0" indent="0" algn="ctr">
              <a:buNone/>
            </a:pPr>
            <a:r>
              <a:rPr lang="en-US" sz="4000" dirty="0" smtClean="0"/>
              <a:t>An </a:t>
            </a:r>
            <a:r>
              <a:rPr lang="en-US" sz="4000" i="1" dirty="0" smtClean="0"/>
              <a:t>Ironclad app </a:t>
            </a:r>
            <a:r>
              <a:rPr lang="en-US" sz="4000" dirty="0" smtClean="0">
                <a:solidFill>
                  <a:srgbClr val="FF0000"/>
                </a:solidFill>
              </a:rPr>
              <a:t>guarantees</a:t>
            </a:r>
            <a:r>
              <a:rPr lang="en-US" sz="4000" dirty="0" smtClean="0"/>
              <a:t> to remote </a:t>
            </a:r>
            <a:r>
              <a:rPr lang="en-US" sz="4000" dirty="0"/>
              <a:t>parties that </a:t>
            </a:r>
            <a:r>
              <a:rPr lang="en-US" sz="4000" dirty="0">
                <a:solidFill>
                  <a:srgbClr val="FF0000"/>
                </a:solidFill>
              </a:rPr>
              <a:t>every </a:t>
            </a:r>
            <a:r>
              <a:rPr lang="en-US" sz="4000" dirty="0" smtClean="0">
                <a:solidFill>
                  <a:srgbClr val="FF0000"/>
                </a:solidFill>
              </a:rPr>
              <a:t>instruction </a:t>
            </a:r>
            <a:r>
              <a:rPr lang="en-US" sz="4000" dirty="0" smtClean="0"/>
              <a:t>it executes </a:t>
            </a:r>
            <a:r>
              <a:rPr lang="en-US" sz="4000" dirty="0"/>
              <a:t>adheres to a </a:t>
            </a:r>
            <a:r>
              <a:rPr lang="en-US" sz="4000" dirty="0" smtClean="0"/>
              <a:t>high-level security </a:t>
            </a:r>
            <a:r>
              <a:rPr lang="en-US" sz="4000" dirty="0" smtClean="0">
                <a:solidFill>
                  <a:srgbClr val="FF0000"/>
                </a:solidFill>
              </a:rPr>
              <a:t>spec</a:t>
            </a:r>
            <a:r>
              <a:rPr lang="en-US" sz="4000" dirty="0" smtClean="0"/>
              <a:t>.</a:t>
            </a:r>
            <a:endParaRPr lang="en-US" sz="4000" dirty="0"/>
          </a:p>
        </p:txBody>
      </p:sp>
      <p:sp>
        <p:nvSpPr>
          <p:cNvPr id="5" name="Slide Number Placeholder 4"/>
          <p:cNvSpPr>
            <a:spLocks noGrp="1"/>
          </p:cNvSpPr>
          <p:nvPr>
            <p:ph type="sldNum" sz="quarter" idx="12"/>
          </p:nvPr>
        </p:nvSpPr>
        <p:spPr/>
        <p:txBody>
          <a:bodyPr/>
          <a:lstStyle/>
          <a:p>
            <a:fld id="{150BE4EC-084D-4B1E-9F69-5207FA8873A7}" type="slidenum">
              <a:rPr lang="en-US" smtClean="0"/>
              <a:t>3</a:t>
            </a:fld>
            <a:endParaRPr lang="en-US" dirty="0"/>
          </a:p>
        </p:txBody>
      </p:sp>
      <p:pic>
        <p:nvPicPr>
          <p:cNvPr id="6" name="Picture 41" descr="MacBookPro"/>
          <p:cNvPicPr>
            <a:picLocks noChangeAspect="1" noChangeArrowheads="1"/>
          </p:cNvPicPr>
          <p:nvPr/>
        </p:nvPicPr>
        <p:blipFill>
          <a:blip r:embed="rId3">
            <a:clrChange>
              <a:clrFrom>
                <a:srgbClr val="FFFFFF"/>
              </a:clrFrom>
              <a:clrTo>
                <a:srgbClr val="FFFFFF">
                  <a:alpha val="0"/>
                </a:srgbClr>
              </a:clrTo>
            </a:clrChange>
          </a:blip>
          <a:srcRect l="12874" t="19511" r="11749" b="16713"/>
          <a:stretch>
            <a:fillRect/>
          </a:stretch>
        </p:blipFill>
        <p:spPr bwMode="auto">
          <a:xfrm flipH="1">
            <a:off x="1857009" y="4719102"/>
            <a:ext cx="1640270" cy="1042288"/>
          </a:xfrm>
          <a:prstGeom prst="rect">
            <a:avLst/>
          </a:prstGeom>
          <a:noFill/>
        </p:spPr>
      </p:pic>
      <p:pic>
        <p:nvPicPr>
          <p:cNvPr id="7" name="Picture 6" descr="alice-happy.png"/>
          <p:cNvPicPr>
            <a:picLocks noChangeAspect="1"/>
          </p:cNvPicPr>
          <p:nvPr/>
        </p:nvPicPr>
        <p:blipFill>
          <a:blip r:embed="rId4"/>
          <a:stretch>
            <a:fillRect/>
          </a:stretch>
        </p:blipFill>
        <p:spPr>
          <a:xfrm>
            <a:off x="926325" y="3892898"/>
            <a:ext cx="1861368" cy="1861368"/>
          </a:xfrm>
          <a:prstGeom prst="rect">
            <a:avLst/>
          </a:prstGeom>
        </p:spPr>
      </p:pic>
      <p:sp>
        <p:nvSpPr>
          <p:cNvPr id="8" name="Cloud 7"/>
          <p:cNvSpPr/>
          <p:nvPr/>
        </p:nvSpPr>
        <p:spPr>
          <a:xfrm>
            <a:off x="7645473" y="3892898"/>
            <a:ext cx="3369234" cy="2514600"/>
          </a:xfrm>
          <a:prstGeom prst="cloud">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ndParaRPr>
          </a:p>
        </p:txBody>
      </p:sp>
      <p:pic>
        <p:nvPicPr>
          <p:cNvPr id="9" name="Picture 4" descr="MCj04316370000[1]"/>
          <p:cNvPicPr>
            <a:picLocks noChangeAspect="1" noChangeArrowheads="1"/>
          </p:cNvPicPr>
          <p:nvPr/>
        </p:nvPicPr>
        <p:blipFill>
          <a:blip r:embed="rId5"/>
          <a:srcRect/>
          <a:stretch>
            <a:fillRect/>
          </a:stretch>
        </p:blipFill>
        <p:spPr bwMode="auto">
          <a:xfrm flipH="1">
            <a:off x="8584184" y="4196911"/>
            <a:ext cx="1733332" cy="1733332"/>
          </a:xfrm>
          <a:prstGeom prst="rect">
            <a:avLst/>
          </a:prstGeom>
          <a:noFill/>
        </p:spPr>
      </p:pic>
      <p:sp>
        <p:nvSpPr>
          <p:cNvPr id="10" name="Cloud Callout 9"/>
          <p:cNvSpPr/>
          <p:nvPr/>
        </p:nvSpPr>
        <p:spPr>
          <a:xfrm>
            <a:off x="3061305" y="1934418"/>
            <a:ext cx="5718702" cy="2015630"/>
          </a:xfrm>
          <a:prstGeom prst="cloudCallout">
            <a:avLst>
              <a:gd name="adj1" fmla="val -63954"/>
              <a:gd name="adj2" fmla="val 64970"/>
            </a:avLst>
          </a:prstGeom>
          <a:solidFill>
            <a:schemeClr val="bg1"/>
          </a:solidFill>
          <a:ln w="25400" cap="flat" cmpd="sng" algn="ctr">
            <a:solidFill>
              <a:schemeClr val="tx1"/>
            </a:solidFill>
            <a:prstDash val="solid"/>
          </a:ln>
          <a:effectLst/>
        </p:spPr>
        <p:txBody>
          <a:bodyPr wrap="none" lIns="0" tIns="0" rIns="0" bIns="0" rtlCol="0" anchor="ctr"/>
          <a:lstStyle/>
          <a:p>
            <a:pPr algn="ctr" defTabSz="896386"/>
            <a:r>
              <a:rPr lang="en-US" sz="2353" kern="0" smtClean="0">
                <a:latin typeface="Calibri"/>
              </a:rPr>
              <a:t>My password will never leak</a:t>
            </a:r>
          </a:p>
        </p:txBody>
      </p:sp>
      <p:sp>
        <p:nvSpPr>
          <p:cNvPr id="11" name="Cloud Callout 10"/>
          <p:cNvSpPr/>
          <p:nvPr/>
        </p:nvSpPr>
        <p:spPr>
          <a:xfrm>
            <a:off x="3061305" y="1934418"/>
            <a:ext cx="5718702" cy="2015630"/>
          </a:xfrm>
          <a:prstGeom prst="cloudCallout">
            <a:avLst>
              <a:gd name="adj1" fmla="val -63954"/>
              <a:gd name="adj2" fmla="val 64970"/>
            </a:avLst>
          </a:prstGeom>
          <a:solidFill>
            <a:schemeClr val="bg1"/>
          </a:solidFill>
          <a:ln w="25400" cap="flat" cmpd="sng" algn="ctr">
            <a:solidFill>
              <a:schemeClr val="tx1"/>
            </a:solidFill>
            <a:prstDash val="solid"/>
          </a:ln>
          <a:effectLst/>
        </p:spPr>
        <p:txBody>
          <a:bodyPr wrap="none" lIns="0" tIns="0" rIns="0" bIns="0" rtlCol="0" anchor="ctr"/>
          <a:lstStyle/>
          <a:p>
            <a:pPr algn="ctr" defTabSz="896386"/>
            <a:r>
              <a:rPr lang="en-US" sz="2353" kern="0" smtClean="0">
                <a:latin typeface="Calibri"/>
              </a:rPr>
              <a:t>I can run full SQL and the </a:t>
            </a:r>
          </a:p>
          <a:p>
            <a:pPr algn="ctr" defTabSz="896386"/>
            <a:r>
              <a:rPr lang="en-US" sz="2353" kern="0" smtClean="0">
                <a:latin typeface="Calibri"/>
              </a:rPr>
              <a:t>cloud learns nothing</a:t>
            </a:r>
          </a:p>
        </p:txBody>
      </p:sp>
      <p:grpSp>
        <p:nvGrpSpPr>
          <p:cNvPr id="12" name="Group 11"/>
          <p:cNvGrpSpPr/>
          <p:nvPr/>
        </p:nvGrpSpPr>
        <p:grpSpPr>
          <a:xfrm>
            <a:off x="3817215" y="3979519"/>
            <a:ext cx="3590133" cy="1170679"/>
            <a:chOff x="3648773" y="3765260"/>
            <a:chExt cx="3590133" cy="1170679"/>
          </a:xfrm>
        </p:grpSpPr>
        <p:grpSp>
          <p:nvGrpSpPr>
            <p:cNvPr id="13" name="Group 12"/>
            <p:cNvGrpSpPr/>
            <p:nvPr/>
          </p:nvGrpSpPr>
          <p:grpSpPr>
            <a:xfrm>
              <a:off x="3648773" y="3765260"/>
              <a:ext cx="3590133" cy="1170679"/>
              <a:chOff x="3648773" y="2920309"/>
              <a:chExt cx="3590133" cy="1170679"/>
            </a:xfrm>
          </p:grpSpPr>
          <p:cxnSp>
            <p:nvCxnSpPr>
              <p:cNvPr id="15" name="Straight Arrow Connector 14"/>
              <p:cNvCxnSpPr/>
              <p:nvPr/>
            </p:nvCxnSpPr>
            <p:spPr>
              <a:xfrm flipH="1">
                <a:off x="3648773" y="4090988"/>
                <a:ext cx="3590133" cy="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pic>
            <p:nvPicPr>
              <p:cNvPr id="16" name="Picture 79" descr="MCSG00099_0000[1]"/>
              <p:cNvPicPr>
                <a:picLocks noChangeAspect="1" noChangeArrowheads="1"/>
              </p:cNvPicPr>
              <p:nvPr/>
            </p:nvPicPr>
            <p:blipFill>
              <a:blip r:embed="rId6">
                <a:grayscl/>
              </a:blip>
              <a:srcRect/>
              <a:stretch>
                <a:fillRect/>
              </a:stretch>
            </p:blipFill>
            <p:spPr bwMode="auto">
              <a:xfrm>
                <a:off x="5190204" y="2920309"/>
                <a:ext cx="2013215" cy="1084058"/>
              </a:xfrm>
              <a:prstGeom prst="rect">
                <a:avLst/>
              </a:prstGeom>
              <a:noFill/>
            </p:spPr>
          </p:pic>
        </p:grpSp>
        <p:pic>
          <p:nvPicPr>
            <p:cNvPr id="14" name="Picture 2" descr="C:\Documents and Settings\lorch\Local Settings\Temporary Internet Files\Content.IE5\6SDI2PTU\MCj04339030000[1].png"/>
            <p:cNvPicPr>
              <a:picLocks noChangeAspect="1" noChangeArrowheads="1"/>
            </p:cNvPicPr>
            <p:nvPr/>
          </p:nvPicPr>
          <p:blipFill>
            <a:blip r:embed="rId7" cstate="print"/>
            <a:srcRect/>
            <a:stretch>
              <a:fillRect/>
            </a:stretch>
          </p:blipFill>
          <p:spPr bwMode="auto">
            <a:xfrm>
              <a:off x="4069492" y="3815336"/>
              <a:ext cx="983906" cy="983906"/>
            </a:xfrm>
            <a:prstGeom prst="rect">
              <a:avLst/>
            </a:prstGeom>
            <a:noFill/>
          </p:spPr>
        </p:pic>
      </p:grpSp>
    </p:spTree>
    <p:extLst>
      <p:ext uri="{BB962C8B-B14F-4D97-AF65-F5344CB8AC3E}">
        <p14:creationId xmlns:p14="http://schemas.microsoft.com/office/powerpoint/2010/main" val="415560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10"/>
                                        </p:tgtEl>
                                        <p:attrNameLst>
                                          <p:attrName>style.visibility</p:attrName>
                                        </p:attrNameLst>
                                      </p:cBhvr>
                                      <p:to>
                                        <p:strVal val="hidden"/>
                                      </p:to>
                                    </p:set>
                                  </p:childTnLst>
                                </p:cTn>
                              </p:par>
                              <p:par>
                                <p:cTn id="16" presetID="9"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1531"/>
            <a:ext cx="10515600" cy="4351338"/>
          </a:xfrm>
        </p:spPr>
        <p:txBody>
          <a:bodyPr>
            <a:normAutofit/>
          </a:bodyPr>
          <a:lstStyle/>
          <a:p>
            <a:r>
              <a:rPr lang="en-US" dirty="0" smtClean="0"/>
              <a:t>Goal:  achieve end-to-end security</a:t>
            </a:r>
          </a:p>
          <a:p>
            <a:pPr lvl="1"/>
            <a:r>
              <a:rPr lang="en-US" dirty="0" smtClean="0"/>
              <a:t>Use </a:t>
            </a:r>
            <a:r>
              <a:rPr lang="en-US" dirty="0" smtClean="0">
                <a:solidFill>
                  <a:srgbClr val="FF0000"/>
                </a:solidFill>
              </a:rPr>
              <a:t>small trusted computing base (TCB) </a:t>
            </a:r>
            <a:r>
              <a:rPr lang="en-US" b="1" dirty="0" smtClean="0"/>
              <a:t>—</a:t>
            </a:r>
            <a:r>
              <a:rPr lang="en-US" dirty="0" smtClean="0"/>
              <a:t> thousands of lines of spec, not millions of lines of code</a:t>
            </a:r>
          </a:p>
          <a:p>
            <a:pPr lvl="1"/>
            <a:r>
              <a:rPr lang="en-US" dirty="0" smtClean="0"/>
              <a:t>Make approach feasible for use by system and application </a:t>
            </a:r>
            <a:r>
              <a:rPr lang="en-US" dirty="0" smtClean="0">
                <a:solidFill>
                  <a:srgbClr val="FF0000"/>
                </a:solidFill>
              </a:rPr>
              <a:t>developers</a:t>
            </a:r>
            <a:endParaRPr lang="en-US" dirty="0" smtClean="0"/>
          </a:p>
          <a:p>
            <a:pPr lvl="1"/>
            <a:r>
              <a:rPr lang="en-US" dirty="0" smtClean="0"/>
              <a:t>Show developers how to achieve </a:t>
            </a:r>
            <a:r>
              <a:rPr lang="en-US" dirty="0" smtClean="0">
                <a:solidFill>
                  <a:srgbClr val="FF0000"/>
                </a:solidFill>
              </a:rPr>
              <a:t>correctness without testing</a:t>
            </a:r>
          </a:p>
          <a:p>
            <a:pPr lvl="1"/>
            <a:endParaRPr lang="en-US" dirty="0" smtClean="0">
              <a:solidFill>
                <a:srgbClr val="FF0000"/>
              </a:solidFill>
            </a:endParaRPr>
          </a:p>
          <a:p>
            <a:pPr lvl="1"/>
            <a:endParaRPr lang="en-US" dirty="0" smtClean="0"/>
          </a:p>
          <a:p>
            <a:r>
              <a:rPr lang="en-US" dirty="0" smtClean="0"/>
              <a:t>Approach:</a:t>
            </a:r>
          </a:p>
          <a:p>
            <a:pPr lvl="1"/>
            <a:r>
              <a:rPr lang="en-US" dirty="0"/>
              <a:t>Combine cryptography, secure hardware, and formal code </a:t>
            </a:r>
            <a:r>
              <a:rPr lang="en-US" dirty="0" smtClean="0"/>
              <a:t>verification</a:t>
            </a:r>
          </a:p>
          <a:p>
            <a:pPr lvl="1"/>
            <a:r>
              <a:rPr lang="en-US" dirty="0"/>
              <a:t>Push scale of formal verification tools to fully encompass large </a:t>
            </a:r>
            <a:r>
              <a:rPr lang="en-US" dirty="0" smtClean="0"/>
              <a:t>systems</a:t>
            </a:r>
          </a:p>
          <a:p>
            <a:endParaRPr lang="en-US" dirty="0" smtClean="0"/>
          </a:p>
        </p:txBody>
      </p:sp>
      <p:sp>
        <p:nvSpPr>
          <p:cNvPr id="9" name="Slide Number Placeholder 8"/>
          <p:cNvSpPr>
            <a:spLocks noGrp="1"/>
          </p:cNvSpPr>
          <p:nvPr>
            <p:ph type="sldNum" sz="quarter" idx="12"/>
          </p:nvPr>
        </p:nvSpPr>
        <p:spPr/>
        <p:txBody>
          <a:bodyPr/>
          <a:lstStyle/>
          <a:p>
            <a:fld id="{150BE4EC-084D-4B1E-9F69-5207FA8873A7}" type="slidenum">
              <a:rPr lang="en-US" smtClean="0"/>
              <a:t>4</a:t>
            </a:fld>
            <a:endParaRPr lang="en-US" dirty="0"/>
          </a:p>
        </p:txBody>
      </p:sp>
      <p:sp>
        <p:nvSpPr>
          <p:cNvPr id="7" name="Title 1"/>
          <p:cNvSpPr>
            <a:spLocks noGrp="1"/>
          </p:cNvSpPr>
          <p:nvPr>
            <p:ph type="title"/>
          </p:nvPr>
        </p:nvSpPr>
        <p:spPr>
          <a:xfrm>
            <a:off x="803475" y="152400"/>
            <a:ext cx="9719930" cy="1143000"/>
          </a:xfrm>
        </p:spPr>
        <p:txBody>
          <a:bodyPr>
            <a:normAutofit/>
          </a:bodyPr>
          <a:lstStyle/>
          <a:p>
            <a:r>
              <a:rPr lang="en-US" dirty="0" smtClean="0">
                <a:solidFill>
                  <a:srgbClr val="FF0000"/>
                </a:solidFill>
              </a:rPr>
              <a:t>Ironclad project (MSR OS Group)</a:t>
            </a:r>
            <a:endParaRPr lang="en-US" dirty="0">
              <a:solidFill>
                <a:srgbClr val="FF0000"/>
              </a:solidFill>
            </a:endParaRPr>
          </a:p>
        </p:txBody>
      </p:sp>
    </p:spTree>
    <p:extLst>
      <p:ext uri="{BB962C8B-B14F-4D97-AF65-F5344CB8AC3E}">
        <p14:creationId xmlns:p14="http://schemas.microsoft.com/office/powerpoint/2010/main" val="205852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683" y="0"/>
            <a:ext cx="10639226" cy="1042357"/>
          </a:xfrm>
        </p:spPr>
        <p:txBody>
          <a:bodyPr>
            <a:normAutofit/>
          </a:bodyPr>
          <a:lstStyle/>
          <a:p>
            <a:r>
              <a:rPr lang="en-US" dirty="0" smtClean="0">
                <a:solidFill>
                  <a:srgbClr val="FF0000"/>
                </a:solidFill>
              </a:rPr>
              <a:t>Ironclad apps atop Verve</a:t>
            </a:r>
            <a:endParaRPr lang="en-US" dirty="0">
              <a:solidFill>
                <a:srgbClr val="FF0000"/>
              </a:solidFill>
            </a:endParaRPr>
          </a:p>
        </p:txBody>
      </p:sp>
      <p:grpSp>
        <p:nvGrpSpPr>
          <p:cNvPr id="12" name="Group 11"/>
          <p:cNvGrpSpPr/>
          <p:nvPr/>
        </p:nvGrpSpPr>
        <p:grpSpPr>
          <a:xfrm>
            <a:off x="477975" y="3191935"/>
            <a:ext cx="6331000" cy="1941320"/>
            <a:chOff x="477975" y="3014716"/>
            <a:chExt cx="6331000" cy="1941320"/>
          </a:xfrm>
        </p:grpSpPr>
        <p:sp>
          <p:nvSpPr>
            <p:cNvPr id="35" name="Rounded Rectangle 34"/>
            <p:cNvSpPr>
              <a:spLocks noChangeAspect="1"/>
            </p:cNvSpPr>
            <p:nvPr/>
          </p:nvSpPr>
          <p:spPr>
            <a:xfrm>
              <a:off x="477975" y="3014716"/>
              <a:ext cx="6331000" cy="1941320"/>
            </a:xfrm>
            <a:prstGeom prst="round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grpSp>
          <p:nvGrpSpPr>
            <p:cNvPr id="10" name="Group 9"/>
            <p:cNvGrpSpPr/>
            <p:nvPr/>
          </p:nvGrpSpPr>
          <p:grpSpPr>
            <a:xfrm>
              <a:off x="544434" y="3063271"/>
              <a:ext cx="1239936" cy="1792850"/>
              <a:chOff x="544434" y="3063271"/>
              <a:chExt cx="1239936" cy="1792850"/>
            </a:xfrm>
          </p:grpSpPr>
          <p:sp>
            <p:nvSpPr>
              <p:cNvPr id="36" name="Rounded Rectangle 35"/>
              <p:cNvSpPr>
                <a:spLocks noChangeAspect="1"/>
              </p:cNvSpPr>
              <p:nvPr/>
            </p:nvSpPr>
            <p:spPr>
              <a:xfrm>
                <a:off x="592830" y="3063271"/>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37" name="TextBox 36"/>
              <p:cNvSpPr txBox="1">
                <a:spLocks noChangeAspect="1"/>
              </p:cNvSpPr>
              <p:nvPr/>
            </p:nvSpPr>
            <p:spPr>
              <a:xfrm>
                <a:off x="544434" y="3499346"/>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Garbage Collector</a:t>
                </a:r>
              </a:p>
            </p:txBody>
          </p:sp>
        </p:grpSp>
        <p:grpSp>
          <p:nvGrpSpPr>
            <p:cNvPr id="11" name="Group 10"/>
            <p:cNvGrpSpPr/>
            <p:nvPr/>
          </p:nvGrpSpPr>
          <p:grpSpPr>
            <a:xfrm>
              <a:off x="1767561" y="3051133"/>
              <a:ext cx="1239936" cy="1792850"/>
              <a:chOff x="1767561" y="3051133"/>
              <a:chExt cx="1239936" cy="1792850"/>
            </a:xfrm>
          </p:grpSpPr>
          <p:sp>
            <p:nvSpPr>
              <p:cNvPr id="39" name="Rounded Rectangle 38"/>
              <p:cNvSpPr>
                <a:spLocks noChangeAspect="1"/>
              </p:cNvSpPr>
              <p:nvPr/>
            </p:nvSpPr>
            <p:spPr>
              <a:xfrm>
                <a:off x="1796000"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0" name="TextBox 39"/>
              <p:cNvSpPr txBox="1">
                <a:spLocks noChangeAspect="1"/>
              </p:cNvSpPr>
              <p:nvPr/>
            </p:nvSpPr>
            <p:spPr>
              <a:xfrm>
                <a:off x="1767561" y="3499345"/>
                <a:ext cx="1239936" cy="701513"/>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Threads</a:t>
                </a:r>
              </a:p>
            </p:txBody>
          </p:sp>
        </p:grpSp>
        <p:grpSp>
          <p:nvGrpSpPr>
            <p:cNvPr id="7" name="Group 6"/>
            <p:cNvGrpSpPr/>
            <p:nvPr/>
          </p:nvGrpSpPr>
          <p:grpSpPr>
            <a:xfrm>
              <a:off x="2990749" y="3051133"/>
              <a:ext cx="1239936" cy="1792850"/>
              <a:chOff x="2990749" y="3051133"/>
              <a:chExt cx="1239936" cy="1792850"/>
            </a:xfrm>
          </p:grpSpPr>
          <p:sp>
            <p:nvSpPr>
              <p:cNvPr id="41" name="Rounded Rectangle 40"/>
              <p:cNvSpPr>
                <a:spLocks noChangeAspect="1"/>
              </p:cNvSpPr>
              <p:nvPr/>
            </p:nvSpPr>
            <p:spPr>
              <a:xfrm>
                <a:off x="3038041"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2" name="TextBox 41"/>
              <p:cNvSpPr txBox="1">
                <a:spLocks noChangeAspect="1"/>
              </p:cNvSpPr>
              <p:nvPr/>
            </p:nvSpPr>
            <p:spPr>
              <a:xfrm>
                <a:off x="2990749" y="3499345"/>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Interrupt</a:t>
                </a:r>
              </a:p>
              <a:p>
                <a:pPr algn="ctr" defTabSz="896386">
                  <a:defRPr/>
                </a:pPr>
                <a:r>
                  <a:rPr lang="en-US" sz="1961" b="1" kern="0">
                    <a:solidFill>
                      <a:srgbClr val="0070C0"/>
                    </a:solidFill>
                    <a:latin typeface="Calibri"/>
                  </a:rPr>
                  <a:t>Handlers</a:t>
                </a:r>
              </a:p>
            </p:txBody>
          </p:sp>
        </p:grpSp>
        <p:grpSp>
          <p:nvGrpSpPr>
            <p:cNvPr id="8" name="Group 7"/>
            <p:cNvGrpSpPr/>
            <p:nvPr/>
          </p:nvGrpSpPr>
          <p:grpSpPr>
            <a:xfrm>
              <a:off x="4223333" y="3051133"/>
              <a:ext cx="1239936" cy="1792850"/>
              <a:chOff x="4223333" y="3051133"/>
              <a:chExt cx="1239936" cy="1792850"/>
            </a:xfrm>
          </p:grpSpPr>
          <p:sp>
            <p:nvSpPr>
              <p:cNvPr id="43" name="Rounded Rectangle 42"/>
              <p:cNvSpPr>
                <a:spLocks noChangeAspect="1"/>
              </p:cNvSpPr>
              <p:nvPr/>
            </p:nvSpPr>
            <p:spPr>
              <a:xfrm>
                <a:off x="4270625"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4" name="TextBox 43"/>
              <p:cNvSpPr txBox="1">
                <a:spLocks noChangeAspect="1"/>
              </p:cNvSpPr>
              <p:nvPr/>
            </p:nvSpPr>
            <p:spPr>
              <a:xfrm>
                <a:off x="4223333" y="3499345"/>
                <a:ext cx="1239936" cy="997581"/>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a:solidFill>
                      <a:srgbClr val="0070C0"/>
                    </a:solidFill>
                    <a:latin typeface="Calibri"/>
                  </a:rPr>
                  <a:t>Device</a:t>
                </a:r>
              </a:p>
              <a:p>
                <a:pPr algn="ctr" defTabSz="896386">
                  <a:defRPr/>
                </a:pPr>
                <a:r>
                  <a:rPr lang="en-US" sz="1961" b="1" kern="0">
                    <a:solidFill>
                      <a:srgbClr val="0070C0"/>
                    </a:solidFill>
                    <a:latin typeface="Calibri"/>
                  </a:rPr>
                  <a:t>Interface</a:t>
                </a:r>
              </a:p>
            </p:txBody>
          </p:sp>
        </p:grpSp>
        <p:grpSp>
          <p:nvGrpSpPr>
            <p:cNvPr id="9" name="Group 8"/>
            <p:cNvGrpSpPr/>
            <p:nvPr/>
          </p:nvGrpSpPr>
          <p:grpSpPr>
            <a:xfrm>
              <a:off x="5484198" y="3051133"/>
              <a:ext cx="1239936" cy="1792850"/>
              <a:chOff x="5484198" y="3051133"/>
              <a:chExt cx="1239936" cy="1792850"/>
            </a:xfrm>
          </p:grpSpPr>
          <p:sp>
            <p:nvSpPr>
              <p:cNvPr id="45" name="Rounded Rectangle 44"/>
              <p:cNvSpPr>
                <a:spLocks noChangeAspect="1"/>
              </p:cNvSpPr>
              <p:nvPr/>
            </p:nvSpPr>
            <p:spPr>
              <a:xfrm>
                <a:off x="5503209" y="3051133"/>
                <a:ext cx="1173757" cy="1792850"/>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46" name="TextBox 45"/>
              <p:cNvSpPr txBox="1">
                <a:spLocks noChangeAspect="1"/>
              </p:cNvSpPr>
              <p:nvPr/>
            </p:nvSpPr>
            <p:spPr>
              <a:xfrm>
                <a:off x="5484198" y="3499345"/>
                <a:ext cx="1239936" cy="701513"/>
              </a:xfrm>
              <a:prstGeom prst="rect">
                <a:avLst/>
              </a:prstGeom>
              <a:noFill/>
            </p:spPr>
            <p:txBody>
              <a:bodyPr wrap="square" rtlCol="0">
                <a:spAutoFit/>
              </a:bodyPr>
              <a:lstStyle/>
              <a:p>
                <a:pPr algn="ctr" defTabSz="896386">
                  <a:defRPr/>
                </a:pPr>
                <a:r>
                  <a:rPr lang="en-US" sz="1961" kern="0">
                    <a:solidFill>
                      <a:prstClr val="black"/>
                    </a:solidFill>
                    <a:latin typeface="Calibri"/>
                  </a:rPr>
                  <a:t>Verified</a:t>
                </a:r>
              </a:p>
              <a:p>
                <a:pPr algn="ctr" defTabSz="896386">
                  <a:defRPr/>
                </a:pPr>
                <a:r>
                  <a:rPr lang="en-US" sz="1961" b="1" kern="0">
                    <a:solidFill>
                      <a:srgbClr val="0070C0"/>
                    </a:solidFill>
                    <a:latin typeface="Calibri"/>
                  </a:rPr>
                  <a:t>Startup</a:t>
                </a:r>
              </a:p>
            </p:txBody>
          </p:sp>
        </p:grpSp>
      </p:grpSp>
      <p:sp>
        <p:nvSpPr>
          <p:cNvPr id="53" name="Up Arrow 52"/>
          <p:cNvSpPr/>
          <p:nvPr/>
        </p:nvSpPr>
        <p:spPr>
          <a:xfrm>
            <a:off x="5931226" y="5037107"/>
            <a:ext cx="373510" cy="385649"/>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sp>
        <p:nvSpPr>
          <p:cNvPr id="55" name="Up Arrow 54"/>
          <p:cNvSpPr/>
          <p:nvPr/>
        </p:nvSpPr>
        <p:spPr>
          <a:xfrm>
            <a:off x="5931226" y="5784127"/>
            <a:ext cx="373510" cy="385649"/>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grpSp>
        <p:nvGrpSpPr>
          <p:cNvPr id="3" name="Group 2"/>
          <p:cNvGrpSpPr/>
          <p:nvPr/>
        </p:nvGrpSpPr>
        <p:grpSpPr>
          <a:xfrm>
            <a:off x="683525" y="6104685"/>
            <a:ext cx="6189065" cy="504179"/>
            <a:chOff x="683525" y="5995388"/>
            <a:chExt cx="6189065" cy="504179"/>
          </a:xfrm>
        </p:grpSpPr>
        <p:sp>
          <p:nvSpPr>
            <p:cNvPr id="54" name="Rounded Rectangle 53"/>
            <p:cNvSpPr/>
            <p:nvPr/>
          </p:nvSpPr>
          <p:spPr>
            <a:xfrm>
              <a:off x="683525" y="5995388"/>
              <a:ext cx="6189065" cy="504179"/>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765" kern="0">
                <a:solidFill>
                  <a:prstClr val="black"/>
                </a:solidFill>
                <a:latin typeface="Calibri"/>
              </a:endParaRPr>
            </a:p>
          </p:txBody>
        </p:sp>
        <p:sp>
          <p:nvSpPr>
            <p:cNvPr id="56" name="TextBox 55"/>
            <p:cNvSpPr txBox="1"/>
            <p:nvPr/>
          </p:nvSpPr>
          <p:spPr>
            <a:xfrm>
              <a:off x="1957911" y="6051354"/>
              <a:ext cx="3640292" cy="394082"/>
            </a:xfrm>
            <a:prstGeom prst="rect">
              <a:avLst/>
            </a:prstGeom>
            <a:noFill/>
          </p:spPr>
          <p:txBody>
            <a:bodyPr wrap="none" rtlCol="0">
              <a:spAutoFit/>
            </a:bodyPr>
            <a:lstStyle/>
            <a:p>
              <a:pPr defTabSz="896386"/>
              <a:r>
                <a:rPr lang="en-US" sz="1961" dirty="0">
                  <a:solidFill>
                    <a:prstClr val="black"/>
                  </a:solidFill>
                  <a:latin typeface="Calibri"/>
                </a:rPr>
                <a:t>x86 </a:t>
              </a:r>
              <a:r>
                <a:rPr lang="en-US" sz="1961" dirty="0" smtClean="0">
                  <a:solidFill>
                    <a:prstClr val="black"/>
                  </a:solidFill>
                  <a:latin typeface="Calibri"/>
                </a:rPr>
                <a:t>Hardware, Network, PCI, TPM</a:t>
              </a:r>
              <a:endParaRPr lang="en-US" sz="1961" dirty="0">
                <a:solidFill>
                  <a:prstClr val="black"/>
                </a:solidFill>
                <a:latin typeface="Calibri"/>
              </a:endParaRPr>
            </a:p>
          </p:txBody>
        </p:sp>
      </p:grpSp>
      <p:sp>
        <p:nvSpPr>
          <p:cNvPr id="57" name="Up Arrow 56"/>
          <p:cNvSpPr/>
          <p:nvPr/>
        </p:nvSpPr>
        <p:spPr>
          <a:xfrm>
            <a:off x="3537085" y="5057619"/>
            <a:ext cx="373510" cy="1033905"/>
          </a:xfrm>
          <a:prstGeom prst="upArrow">
            <a:avLst/>
          </a:prstGeom>
          <a:solidFill>
            <a:srgbClr val="4F81BD"/>
          </a:solidFill>
          <a:ln w="25400" cap="flat" cmpd="sng" algn="ctr">
            <a:solidFill>
              <a:srgbClr val="4F81BD">
                <a:shade val="50000"/>
              </a:srgbClr>
            </a:solidFill>
            <a:prstDash val="solid"/>
          </a:ln>
          <a:effectLst/>
        </p:spPr>
        <p:txBody>
          <a:bodyPr rtlCol="0" anchor="ctr"/>
          <a:lstStyle/>
          <a:p>
            <a:pPr algn="ctr" defTabSz="896386">
              <a:defRPr/>
            </a:pPr>
            <a:endParaRPr lang="en-US" sz="1765" kern="0">
              <a:solidFill>
                <a:prstClr val="white"/>
              </a:solidFill>
              <a:latin typeface="Calibri"/>
            </a:endParaRPr>
          </a:p>
        </p:txBody>
      </p:sp>
      <p:grpSp>
        <p:nvGrpSpPr>
          <p:cNvPr id="14" name="Group 13"/>
          <p:cNvGrpSpPr/>
          <p:nvPr/>
        </p:nvGrpSpPr>
        <p:grpSpPr>
          <a:xfrm>
            <a:off x="617961" y="1016141"/>
            <a:ext cx="1836255" cy="394082"/>
            <a:chOff x="590028" y="1204681"/>
            <a:chExt cx="2069677" cy="394082"/>
          </a:xfrm>
        </p:grpSpPr>
        <p:sp>
          <p:nvSpPr>
            <p:cNvPr id="38" name="Rounded Rectangle 37"/>
            <p:cNvSpPr>
              <a:spLocks noChangeAspect="1"/>
            </p:cNvSpPr>
            <p:nvPr/>
          </p:nvSpPr>
          <p:spPr>
            <a:xfrm>
              <a:off x="590028" y="1213915"/>
              <a:ext cx="2069677" cy="38484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58" name="TextBox 57"/>
            <p:cNvSpPr txBox="1">
              <a:spLocks noChangeAspect="1"/>
            </p:cNvSpPr>
            <p:nvPr/>
          </p:nvSpPr>
          <p:spPr>
            <a:xfrm>
              <a:off x="1171896" y="1204681"/>
              <a:ext cx="1016058" cy="394082"/>
            </a:xfrm>
            <a:prstGeom prst="rect">
              <a:avLst/>
            </a:prstGeom>
            <a:noFill/>
          </p:spPr>
          <p:txBody>
            <a:bodyPr wrap="none" rtlCol="0">
              <a:spAutoFit/>
            </a:bodyPr>
            <a:lstStyle/>
            <a:p>
              <a:pPr algn="ctr" defTabSz="896386"/>
              <a:r>
                <a:rPr lang="en-US" sz="1961" b="1" dirty="0" smtClean="0">
                  <a:solidFill>
                    <a:srgbClr val="0070C0"/>
                  </a:solidFill>
                  <a:latin typeface="Calibri"/>
                </a:rPr>
                <a:t>Notary</a:t>
              </a:r>
              <a:endParaRPr lang="en-US" sz="1961" b="1" dirty="0">
                <a:solidFill>
                  <a:srgbClr val="0070C0"/>
                </a:solidFill>
                <a:latin typeface="Calibri"/>
              </a:endParaRPr>
            </a:p>
          </p:txBody>
        </p:sp>
      </p:grpSp>
      <p:grpSp>
        <p:nvGrpSpPr>
          <p:cNvPr id="13" name="Group 12"/>
          <p:cNvGrpSpPr/>
          <p:nvPr/>
        </p:nvGrpSpPr>
        <p:grpSpPr>
          <a:xfrm>
            <a:off x="5214031" y="5383170"/>
            <a:ext cx="1617586" cy="400194"/>
            <a:chOff x="5145743" y="5221850"/>
            <a:chExt cx="1676146" cy="400194"/>
          </a:xfrm>
        </p:grpSpPr>
        <p:sp>
          <p:nvSpPr>
            <p:cNvPr id="29" name="Rounded Rectangle 28"/>
            <p:cNvSpPr>
              <a:spLocks noChangeAspect="1"/>
            </p:cNvSpPr>
            <p:nvPr/>
          </p:nvSpPr>
          <p:spPr>
            <a:xfrm>
              <a:off x="5145743" y="5221850"/>
              <a:ext cx="1676146" cy="377311"/>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30" name="TextBox 29"/>
            <p:cNvSpPr txBox="1">
              <a:spLocks noChangeAspect="1"/>
            </p:cNvSpPr>
            <p:nvPr/>
          </p:nvSpPr>
          <p:spPr>
            <a:xfrm>
              <a:off x="5169590" y="5229799"/>
              <a:ext cx="1628447" cy="392245"/>
            </a:xfrm>
            <a:prstGeom prst="rect">
              <a:avLst/>
            </a:prstGeom>
            <a:noFill/>
          </p:spPr>
          <p:txBody>
            <a:bodyPr wrap="square" rtlCol="0">
              <a:spAutoFit/>
            </a:bodyPr>
            <a:lstStyle/>
            <a:p>
              <a:pPr algn="ctr" defTabSz="896386">
                <a:defRPr/>
              </a:pPr>
              <a:r>
                <a:rPr lang="en-US" sz="1961" kern="0">
                  <a:solidFill>
                    <a:prstClr val="black"/>
                  </a:solidFill>
                  <a:latin typeface="Calibri"/>
                </a:rPr>
                <a:t>Verified </a:t>
              </a:r>
              <a:r>
                <a:rPr lang="en-US" sz="1961" b="1" kern="0" smtClean="0">
                  <a:solidFill>
                    <a:srgbClr val="0070C0"/>
                  </a:solidFill>
                  <a:latin typeface="Calibri"/>
                </a:rPr>
                <a:t>Boot</a:t>
              </a:r>
              <a:endParaRPr lang="en-US" sz="1961" b="1" kern="0">
                <a:solidFill>
                  <a:srgbClr val="0070C0"/>
                </a:solidFill>
                <a:latin typeface="Calibri"/>
              </a:endParaRPr>
            </a:p>
          </p:txBody>
        </p:sp>
      </p:grpSp>
      <p:grpSp>
        <p:nvGrpSpPr>
          <p:cNvPr id="17" name="Group 16"/>
          <p:cNvGrpSpPr/>
          <p:nvPr/>
        </p:nvGrpSpPr>
        <p:grpSpPr>
          <a:xfrm>
            <a:off x="516066" y="1524417"/>
            <a:ext cx="6331000" cy="1550585"/>
            <a:chOff x="516066" y="1741238"/>
            <a:chExt cx="6331000" cy="1550585"/>
          </a:xfrm>
        </p:grpSpPr>
        <p:sp>
          <p:nvSpPr>
            <p:cNvPr id="96" name="Rounded Rectangle 95"/>
            <p:cNvSpPr>
              <a:spLocks noChangeAspect="1"/>
            </p:cNvSpPr>
            <p:nvPr/>
          </p:nvSpPr>
          <p:spPr>
            <a:xfrm>
              <a:off x="516066" y="1741238"/>
              <a:ext cx="6331000" cy="1550585"/>
            </a:xfrm>
            <a:prstGeom prst="roundRect">
              <a:avLst/>
            </a:prstGeom>
            <a:gradFill rotWithShape="1">
              <a:gsLst>
                <a:gs pos="0">
                  <a:schemeClr val="accent1">
                    <a:lumMod val="75000"/>
                  </a:schemeClr>
                </a:gs>
                <a:gs pos="35000">
                  <a:schemeClr val="accent1">
                    <a:lumMod val="60000"/>
                    <a:lumOff val="40000"/>
                  </a:schemeClr>
                </a:gs>
                <a:gs pos="100000">
                  <a:schemeClr val="accent1">
                    <a:lumMod val="20000"/>
                    <a:lumOff val="80000"/>
                  </a:schemeClr>
                </a:gs>
              </a:gsLst>
              <a:lin ang="16200000" scaled="1"/>
            </a:gradFill>
            <a:ln w="9525" cap="flat" cmpd="sng" algn="ctr">
              <a:solidFill>
                <a:schemeClr val="accent1">
                  <a:lumMod val="50000"/>
                </a:scheme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grpSp>
          <p:nvGrpSpPr>
            <p:cNvPr id="16" name="Group 15"/>
            <p:cNvGrpSpPr/>
            <p:nvPr/>
          </p:nvGrpSpPr>
          <p:grpSpPr>
            <a:xfrm>
              <a:off x="618918" y="2742007"/>
              <a:ext cx="1529137" cy="394082"/>
              <a:chOff x="838200" y="2009808"/>
              <a:chExt cx="1529137" cy="394082"/>
            </a:xfrm>
          </p:grpSpPr>
          <p:sp>
            <p:nvSpPr>
              <p:cNvPr id="59" name="Rounded Rectangle 58"/>
              <p:cNvSpPr>
                <a:spLocks noChangeAspect="1"/>
              </p:cNvSpPr>
              <p:nvPr/>
            </p:nvSpPr>
            <p:spPr>
              <a:xfrm>
                <a:off x="838200" y="2029263"/>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61" name="TextBox 60"/>
              <p:cNvSpPr txBox="1">
                <a:spLocks noChangeAspect="1"/>
              </p:cNvSpPr>
              <p:nvPr/>
            </p:nvSpPr>
            <p:spPr>
              <a:xfrm>
                <a:off x="838200" y="2009808"/>
                <a:ext cx="1529137" cy="394082"/>
              </a:xfrm>
              <a:prstGeom prst="rect">
                <a:avLst/>
              </a:prstGeom>
              <a:noFill/>
            </p:spPr>
            <p:txBody>
              <a:bodyPr wrap="none" rtlCol="0">
                <a:spAutoFit/>
              </a:bodyPr>
              <a:lstStyle/>
              <a:p>
                <a:pPr defTabSz="896386"/>
                <a:r>
                  <a:rPr lang="en-US" sz="1961" b="1" smtClean="0">
                    <a:solidFill>
                      <a:srgbClr val="0070C0"/>
                    </a:solidFill>
                    <a:latin typeface="Calibri"/>
                  </a:rPr>
                  <a:t>Bits &amp; Arrays</a:t>
                </a:r>
                <a:endParaRPr lang="en-US" sz="1961" b="1">
                  <a:solidFill>
                    <a:srgbClr val="0070C0"/>
                  </a:solidFill>
                  <a:latin typeface="Calibri"/>
                </a:endParaRPr>
              </a:p>
            </p:txBody>
          </p:sp>
        </p:grpSp>
        <p:grpSp>
          <p:nvGrpSpPr>
            <p:cNvPr id="63" name="Group 62"/>
            <p:cNvGrpSpPr/>
            <p:nvPr/>
          </p:nvGrpSpPr>
          <p:grpSpPr>
            <a:xfrm>
              <a:off x="2236911" y="2742007"/>
              <a:ext cx="1529137" cy="394082"/>
              <a:chOff x="838200" y="2009808"/>
              <a:chExt cx="1529137" cy="394082"/>
            </a:xfrm>
          </p:grpSpPr>
          <p:sp>
            <p:nvSpPr>
              <p:cNvPr id="64" name="Rounded Rectangle 63"/>
              <p:cNvSpPr>
                <a:spLocks noChangeAspect="1"/>
              </p:cNvSpPr>
              <p:nvPr/>
            </p:nvSpPr>
            <p:spPr>
              <a:xfrm>
                <a:off x="838200" y="2029263"/>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65" name="TextBox 64"/>
              <p:cNvSpPr txBox="1">
                <a:spLocks noChangeAspect="1"/>
              </p:cNvSpPr>
              <p:nvPr/>
            </p:nvSpPr>
            <p:spPr>
              <a:xfrm>
                <a:off x="1229461" y="2009808"/>
                <a:ext cx="746615" cy="394082"/>
              </a:xfrm>
              <a:prstGeom prst="rect">
                <a:avLst/>
              </a:prstGeom>
              <a:noFill/>
            </p:spPr>
            <p:txBody>
              <a:bodyPr wrap="none" rtlCol="0">
                <a:spAutoFit/>
              </a:bodyPr>
              <a:lstStyle/>
              <a:p>
                <a:pPr defTabSz="896386"/>
                <a:r>
                  <a:rPr lang="en-US" sz="1961" b="1" smtClean="0">
                    <a:solidFill>
                      <a:srgbClr val="0070C0"/>
                    </a:solidFill>
                    <a:latin typeface="Calibri"/>
                  </a:rPr>
                  <a:t>Math</a:t>
                </a:r>
                <a:endParaRPr lang="en-US" sz="1961" b="1">
                  <a:solidFill>
                    <a:srgbClr val="0070C0"/>
                  </a:solidFill>
                  <a:latin typeface="Calibri"/>
                </a:endParaRPr>
              </a:p>
            </p:txBody>
          </p:sp>
        </p:grpSp>
        <p:grpSp>
          <p:nvGrpSpPr>
            <p:cNvPr id="66" name="Group 65"/>
            <p:cNvGrpSpPr/>
            <p:nvPr/>
          </p:nvGrpSpPr>
          <p:grpSpPr>
            <a:xfrm>
              <a:off x="2236911" y="2292588"/>
              <a:ext cx="1529137" cy="394082"/>
              <a:chOff x="970769" y="2009808"/>
              <a:chExt cx="1529137" cy="394082"/>
            </a:xfrm>
          </p:grpSpPr>
          <p:sp>
            <p:nvSpPr>
              <p:cNvPr id="67" name="Rounded Rectangle 66"/>
              <p:cNvSpPr>
                <a:spLocks noChangeAspect="1"/>
              </p:cNvSpPr>
              <p:nvPr/>
            </p:nvSpPr>
            <p:spPr>
              <a:xfrm>
                <a:off x="970769"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68" name="TextBox 67"/>
              <p:cNvSpPr txBox="1">
                <a:spLocks noChangeAspect="1"/>
              </p:cNvSpPr>
              <p:nvPr/>
            </p:nvSpPr>
            <p:spPr>
              <a:xfrm>
                <a:off x="1033831" y="2009808"/>
                <a:ext cx="1403013" cy="394082"/>
              </a:xfrm>
              <a:prstGeom prst="rect">
                <a:avLst/>
              </a:prstGeom>
              <a:noFill/>
            </p:spPr>
            <p:txBody>
              <a:bodyPr wrap="none" rtlCol="0">
                <a:spAutoFit/>
              </a:bodyPr>
              <a:lstStyle/>
              <a:p>
                <a:pPr defTabSz="896386"/>
                <a:r>
                  <a:rPr lang="en-US" sz="1961" b="1" smtClean="0">
                    <a:solidFill>
                      <a:srgbClr val="0070C0"/>
                    </a:solidFill>
                    <a:latin typeface="Calibri"/>
                  </a:rPr>
                  <a:t>Big Integers</a:t>
                </a:r>
                <a:endParaRPr lang="en-US" sz="1961" b="1">
                  <a:solidFill>
                    <a:srgbClr val="0070C0"/>
                  </a:solidFill>
                  <a:latin typeface="Calibri"/>
                </a:endParaRPr>
              </a:p>
            </p:txBody>
          </p:sp>
        </p:grpSp>
        <p:grpSp>
          <p:nvGrpSpPr>
            <p:cNvPr id="69" name="Group 68"/>
            <p:cNvGrpSpPr/>
            <p:nvPr/>
          </p:nvGrpSpPr>
          <p:grpSpPr>
            <a:xfrm>
              <a:off x="2227421" y="1835049"/>
              <a:ext cx="1548116" cy="394082"/>
              <a:chOff x="1002300" y="2009808"/>
              <a:chExt cx="1548116" cy="394082"/>
            </a:xfrm>
          </p:grpSpPr>
          <p:sp>
            <p:nvSpPr>
              <p:cNvPr id="70" name="Rounded Rectangle 69"/>
              <p:cNvSpPr>
                <a:spLocks noChangeAspect="1"/>
              </p:cNvSpPr>
              <p:nvPr/>
            </p:nvSpPr>
            <p:spPr>
              <a:xfrm>
                <a:off x="1011790"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71" name="TextBox 70"/>
              <p:cNvSpPr txBox="1">
                <a:spLocks noChangeAspect="1"/>
              </p:cNvSpPr>
              <p:nvPr/>
            </p:nvSpPr>
            <p:spPr>
              <a:xfrm>
                <a:off x="1002300" y="2009808"/>
                <a:ext cx="1548116" cy="394082"/>
              </a:xfrm>
              <a:prstGeom prst="rect">
                <a:avLst/>
              </a:prstGeom>
              <a:noFill/>
            </p:spPr>
            <p:txBody>
              <a:bodyPr wrap="none" rtlCol="0">
                <a:spAutoFit/>
              </a:bodyPr>
              <a:lstStyle/>
              <a:p>
                <a:pPr defTabSz="896386"/>
                <a:r>
                  <a:rPr lang="en-US" sz="1961" b="1" smtClean="0">
                    <a:solidFill>
                      <a:srgbClr val="0070C0"/>
                    </a:solidFill>
                    <a:latin typeface="Calibri"/>
                  </a:rPr>
                  <a:t>RSA </a:t>
                </a:r>
                <a:r>
                  <a:rPr lang="en-US" sz="1961" b="1" err="1" smtClean="0">
                    <a:solidFill>
                      <a:srgbClr val="0070C0"/>
                    </a:solidFill>
                    <a:latin typeface="Calibri"/>
                  </a:rPr>
                  <a:t>Enc</a:t>
                </a:r>
                <a:r>
                  <a:rPr lang="en-US" sz="1961" b="1" smtClean="0">
                    <a:solidFill>
                      <a:srgbClr val="0070C0"/>
                    </a:solidFill>
                    <a:latin typeface="Calibri"/>
                  </a:rPr>
                  <a:t> + Sig</a:t>
                </a:r>
                <a:endParaRPr lang="en-US" sz="1961" b="1">
                  <a:solidFill>
                    <a:srgbClr val="0070C0"/>
                  </a:solidFill>
                  <a:latin typeface="Calibri"/>
                </a:endParaRPr>
              </a:p>
            </p:txBody>
          </p:sp>
        </p:grpSp>
        <p:grpSp>
          <p:nvGrpSpPr>
            <p:cNvPr id="72" name="Group 71"/>
            <p:cNvGrpSpPr/>
            <p:nvPr/>
          </p:nvGrpSpPr>
          <p:grpSpPr>
            <a:xfrm>
              <a:off x="617961" y="2292588"/>
              <a:ext cx="1529137" cy="394082"/>
              <a:chOff x="1007045" y="2009808"/>
              <a:chExt cx="1529137" cy="394082"/>
            </a:xfrm>
          </p:grpSpPr>
          <p:sp>
            <p:nvSpPr>
              <p:cNvPr id="73" name="Rounded Rectangle 72"/>
              <p:cNvSpPr>
                <a:spLocks noChangeAspect="1"/>
              </p:cNvSpPr>
              <p:nvPr/>
            </p:nvSpPr>
            <p:spPr>
              <a:xfrm>
                <a:off x="1007045"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74" name="TextBox 73"/>
              <p:cNvSpPr txBox="1">
                <a:spLocks noChangeAspect="1"/>
              </p:cNvSpPr>
              <p:nvPr/>
            </p:nvSpPr>
            <p:spPr>
              <a:xfrm>
                <a:off x="1177540" y="2009808"/>
                <a:ext cx="1188146" cy="394082"/>
              </a:xfrm>
              <a:prstGeom prst="rect">
                <a:avLst/>
              </a:prstGeom>
              <a:noFill/>
            </p:spPr>
            <p:txBody>
              <a:bodyPr wrap="none" rtlCol="0">
                <a:spAutoFit/>
              </a:bodyPr>
              <a:lstStyle/>
              <a:p>
                <a:pPr defTabSz="896386"/>
                <a:r>
                  <a:rPr lang="en-US" sz="1961" b="1" smtClean="0">
                    <a:solidFill>
                      <a:srgbClr val="0070C0"/>
                    </a:solidFill>
                    <a:latin typeface="Calibri"/>
                  </a:rPr>
                  <a:t>SHA Hash</a:t>
                </a:r>
                <a:endParaRPr lang="en-US" sz="1961" b="1">
                  <a:solidFill>
                    <a:srgbClr val="0070C0"/>
                  </a:solidFill>
                  <a:latin typeface="Calibri"/>
                </a:endParaRPr>
              </a:p>
            </p:txBody>
          </p:sp>
        </p:grpSp>
        <p:grpSp>
          <p:nvGrpSpPr>
            <p:cNvPr id="75" name="Group 74"/>
            <p:cNvGrpSpPr/>
            <p:nvPr/>
          </p:nvGrpSpPr>
          <p:grpSpPr>
            <a:xfrm>
              <a:off x="3840854" y="2742007"/>
              <a:ext cx="1532663" cy="394082"/>
              <a:chOff x="1007045" y="2009808"/>
              <a:chExt cx="1532663" cy="394082"/>
            </a:xfrm>
          </p:grpSpPr>
          <p:sp>
            <p:nvSpPr>
              <p:cNvPr id="76" name="Rounded Rectangle 75"/>
              <p:cNvSpPr>
                <a:spLocks noChangeAspect="1"/>
              </p:cNvSpPr>
              <p:nvPr/>
            </p:nvSpPr>
            <p:spPr>
              <a:xfrm>
                <a:off x="1007045"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77" name="TextBox 76"/>
              <p:cNvSpPr txBox="1">
                <a:spLocks noChangeAspect="1"/>
              </p:cNvSpPr>
              <p:nvPr/>
            </p:nvSpPr>
            <p:spPr>
              <a:xfrm>
                <a:off x="1177540" y="2009808"/>
                <a:ext cx="1362168" cy="394082"/>
              </a:xfrm>
              <a:prstGeom prst="rect">
                <a:avLst/>
              </a:prstGeom>
              <a:noFill/>
            </p:spPr>
            <p:txBody>
              <a:bodyPr wrap="none" rtlCol="0">
                <a:spAutoFit/>
              </a:bodyPr>
              <a:lstStyle/>
              <a:p>
                <a:pPr defTabSz="896386"/>
                <a:r>
                  <a:rPr lang="en-US" sz="1961" b="1" smtClean="0">
                    <a:solidFill>
                      <a:srgbClr val="0070C0"/>
                    </a:solidFill>
                    <a:latin typeface="Calibri"/>
                  </a:rPr>
                  <a:t>TPM Driver</a:t>
                </a:r>
                <a:endParaRPr lang="en-US" sz="1961" b="1">
                  <a:solidFill>
                    <a:srgbClr val="0070C0"/>
                  </a:solidFill>
                  <a:latin typeface="Calibri"/>
                </a:endParaRPr>
              </a:p>
            </p:txBody>
          </p:sp>
        </p:grpSp>
        <p:grpSp>
          <p:nvGrpSpPr>
            <p:cNvPr id="78" name="Group 77"/>
            <p:cNvGrpSpPr/>
            <p:nvPr/>
          </p:nvGrpSpPr>
          <p:grpSpPr>
            <a:xfrm>
              <a:off x="5453021" y="2742007"/>
              <a:ext cx="1221617" cy="394082"/>
              <a:chOff x="950476" y="2009808"/>
              <a:chExt cx="1585706" cy="394082"/>
            </a:xfrm>
          </p:grpSpPr>
          <p:sp>
            <p:nvSpPr>
              <p:cNvPr id="79" name="Rounded Rectangle 78"/>
              <p:cNvSpPr>
                <a:spLocks noChangeAspect="1"/>
              </p:cNvSpPr>
              <p:nvPr/>
            </p:nvSpPr>
            <p:spPr>
              <a:xfrm>
                <a:off x="1007045"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80" name="TextBox 79"/>
              <p:cNvSpPr txBox="1">
                <a:spLocks noChangeAspect="1"/>
              </p:cNvSpPr>
              <p:nvPr/>
            </p:nvSpPr>
            <p:spPr>
              <a:xfrm>
                <a:off x="950476" y="2009808"/>
                <a:ext cx="1261052" cy="394082"/>
              </a:xfrm>
              <a:prstGeom prst="rect">
                <a:avLst/>
              </a:prstGeom>
              <a:noFill/>
            </p:spPr>
            <p:txBody>
              <a:bodyPr wrap="none" rtlCol="0">
                <a:spAutoFit/>
              </a:bodyPr>
              <a:lstStyle/>
              <a:p>
                <a:pPr defTabSz="896386"/>
                <a:r>
                  <a:rPr lang="en-US" sz="1961" b="1" smtClean="0">
                    <a:solidFill>
                      <a:srgbClr val="0070C0"/>
                    </a:solidFill>
                    <a:latin typeface="Calibri"/>
                  </a:rPr>
                  <a:t>Net Driver</a:t>
                </a:r>
                <a:endParaRPr lang="en-US" sz="1961" b="1">
                  <a:solidFill>
                    <a:srgbClr val="0070C0"/>
                  </a:solidFill>
                  <a:latin typeface="Calibri"/>
                </a:endParaRPr>
              </a:p>
            </p:txBody>
          </p:sp>
        </p:grpSp>
        <p:grpSp>
          <p:nvGrpSpPr>
            <p:cNvPr id="87" name="Group 86"/>
            <p:cNvGrpSpPr/>
            <p:nvPr/>
          </p:nvGrpSpPr>
          <p:grpSpPr>
            <a:xfrm>
              <a:off x="5474811" y="2292588"/>
              <a:ext cx="1178037" cy="394082"/>
              <a:chOff x="978759" y="2009808"/>
              <a:chExt cx="1529137" cy="394082"/>
            </a:xfrm>
          </p:grpSpPr>
          <p:sp>
            <p:nvSpPr>
              <p:cNvPr id="88" name="Rounded Rectangle 87"/>
              <p:cNvSpPr>
                <a:spLocks noChangeAspect="1"/>
              </p:cNvSpPr>
              <p:nvPr/>
            </p:nvSpPr>
            <p:spPr>
              <a:xfrm>
                <a:off x="978759"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89" name="TextBox 88"/>
              <p:cNvSpPr txBox="1">
                <a:spLocks noChangeAspect="1"/>
              </p:cNvSpPr>
              <p:nvPr/>
            </p:nvSpPr>
            <p:spPr>
              <a:xfrm>
                <a:off x="1037077" y="2009808"/>
                <a:ext cx="1412504" cy="394082"/>
              </a:xfrm>
              <a:prstGeom prst="rect">
                <a:avLst/>
              </a:prstGeom>
              <a:noFill/>
            </p:spPr>
            <p:txBody>
              <a:bodyPr wrap="none" rtlCol="0">
                <a:spAutoFit/>
              </a:bodyPr>
              <a:lstStyle/>
              <a:p>
                <a:pPr defTabSz="896386"/>
                <a:r>
                  <a:rPr lang="en-US" sz="1961" b="1" smtClean="0">
                    <a:solidFill>
                      <a:srgbClr val="0070C0"/>
                    </a:solidFill>
                    <a:latin typeface="Calibri"/>
                  </a:rPr>
                  <a:t>Ethernet</a:t>
                </a:r>
                <a:endParaRPr lang="en-US" sz="1961" b="1">
                  <a:solidFill>
                    <a:srgbClr val="0070C0"/>
                  </a:solidFill>
                  <a:latin typeface="Calibri"/>
                </a:endParaRPr>
              </a:p>
            </p:txBody>
          </p:sp>
        </p:grpSp>
        <p:grpSp>
          <p:nvGrpSpPr>
            <p:cNvPr id="90" name="Group 89"/>
            <p:cNvGrpSpPr/>
            <p:nvPr/>
          </p:nvGrpSpPr>
          <p:grpSpPr>
            <a:xfrm>
              <a:off x="5474811" y="1835049"/>
              <a:ext cx="1178037" cy="394082"/>
              <a:chOff x="978759" y="2009808"/>
              <a:chExt cx="1529137" cy="394082"/>
            </a:xfrm>
          </p:grpSpPr>
          <p:sp>
            <p:nvSpPr>
              <p:cNvPr id="91" name="Rounded Rectangle 90"/>
              <p:cNvSpPr>
                <a:spLocks noChangeAspect="1"/>
              </p:cNvSpPr>
              <p:nvPr/>
            </p:nvSpPr>
            <p:spPr>
              <a:xfrm>
                <a:off x="978759" y="2019536"/>
                <a:ext cx="1529137" cy="37462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92" name="TextBox 91"/>
              <p:cNvSpPr txBox="1">
                <a:spLocks noChangeAspect="1"/>
              </p:cNvSpPr>
              <p:nvPr/>
            </p:nvSpPr>
            <p:spPr>
              <a:xfrm>
                <a:off x="1135039" y="2009808"/>
                <a:ext cx="1216579" cy="394082"/>
              </a:xfrm>
              <a:prstGeom prst="rect">
                <a:avLst/>
              </a:prstGeom>
              <a:noFill/>
            </p:spPr>
            <p:txBody>
              <a:bodyPr wrap="none" rtlCol="0">
                <a:spAutoFit/>
              </a:bodyPr>
              <a:lstStyle/>
              <a:p>
                <a:pPr defTabSz="896386"/>
                <a:r>
                  <a:rPr lang="en-US" sz="1961" b="1" smtClean="0">
                    <a:solidFill>
                      <a:srgbClr val="0070C0"/>
                    </a:solidFill>
                    <a:latin typeface="Calibri"/>
                  </a:rPr>
                  <a:t>UDP/IP</a:t>
                </a:r>
                <a:endParaRPr lang="en-US" sz="1961" b="1">
                  <a:solidFill>
                    <a:srgbClr val="0070C0"/>
                  </a:solidFill>
                  <a:latin typeface="Calibri"/>
                </a:endParaRPr>
              </a:p>
            </p:txBody>
          </p:sp>
        </p:grpSp>
      </p:grpSp>
      <p:grpSp>
        <p:nvGrpSpPr>
          <p:cNvPr id="93" name="Group 92"/>
          <p:cNvGrpSpPr/>
          <p:nvPr/>
        </p:nvGrpSpPr>
        <p:grpSpPr>
          <a:xfrm>
            <a:off x="2546007" y="1007013"/>
            <a:ext cx="1930378" cy="403210"/>
            <a:chOff x="2823505" y="1202315"/>
            <a:chExt cx="2069677" cy="403210"/>
          </a:xfrm>
        </p:grpSpPr>
        <p:sp>
          <p:nvSpPr>
            <p:cNvPr id="94" name="Rounded Rectangle 93"/>
            <p:cNvSpPr>
              <a:spLocks noChangeAspect="1"/>
            </p:cNvSpPr>
            <p:nvPr/>
          </p:nvSpPr>
          <p:spPr>
            <a:xfrm>
              <a:off x="2823505" y="1202315"/>
              <a:ext cx="2069677" cy="39644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95" name="TextBox 94"/>
            <p:cNvSpPr txBox="1">
              <a:spLocks noChangeAspect="1"/>
            </p:cNvSpPr>
            <p:nvPr/>
          </p:nvSpPr>
          <p:spPr>
            <a:xfrm>
              <a:off x="2922199" y="1211443"/>
              <a:ext cx="1905121" cy="394082"/>
            </a:xfrm>
            <a:prstGeom prst="rect">
              <a:avLst/>
            </a:prstGeom>
            <a:noFill/>
          </p:spPr>
          <p:txBody>
            <a:bodyPr wrap="none" rtlCol="0">
              <a:spAutoFit/>
            </a:bodyPr>
            <a:lstStyle/>
            <a:p>
              <a:pPr defTabSz="896386"/>
              <a:r>
                <a:rPr lang="en-US" sz="1961" b="1" dirty="0" smtClean="0">
                  <a:solidFill>
                    <a:srgbClr val="0070C0"/>
                  </a:solidFill>
                  <a:latin typeface="Calibri"/>
                </a:rPr>
                <a:t>Password Vault</a:t>
              </a:r>
              <a:endParaRPr lang="en-US" sz="1961" b="1" dirty="0">
                <a:solidFill>
                  <a:srgbClr val="0070C0"/>
                </a:solidFill>
                <a:latin typeface="Calibri"/>
              </a:endParaRPr>
            </a:p>
          </p:txBody>
        </p:sp>
      </p:grpSp>
      <p:sp>
        <p:nvSpPr>
          <p:cNvPr id="5" name="Slide Number Placeholder 4"/>
          <p:cNvSpPr>
            <a:spLocks noGrp="1"/>
          </p:cNvSpPr>
          <p:nvPr>
            <p:ph type="sldNum" sz="quarter" idx="4"/>
          </p:nvPr>
        </p:nvSpPr>
        <p:spPr/>
        <p:txBody>
          <a:bodyPr/>
          <a:lstStyle/>
          <a:p>
            <a:fld id="{7EFC24D6-DB8F-6B44-BA5A-9BEC68C15CAA}" type="slidenum">
              <a:rPr lang="en-US" smtClean="0"/>
              <a:pPr/>
              <a:t>5</a:t>
            </a:fld>
            <a:endParaRPr lang="en-US"/>
          </a:p>
        </p:txBody>
      </p:sp>
      <p:grpSp>
        <p:nvGrpSpPr>
          <p:cNvPr id="15" name="Group 14"/>
          <p:cNvGrpSpPr/>
          <p:nvPr/>
        </p:nvGrpSpPr>
        <p:grpSpPr>
          <a:xfrm>
            <a:off x="4568176" y="1007013"/>
            <a:ext cx="2069677" cy="403210"/>
            <a:chOff x="2823505" y="1202315"/>
            <a:chExt cx="2069677" cy="403210"/>
          </a:xfrm>
        </p:grpSpPr>
        <p:sp>
          <p:nvSpPr>
            <p:cNvPr id="31" name="Rounded Rectangle 30"/>
            <p:cNvSpPr>
              <a:spLocks noChangeAspect="1"/>
            </p:cNvSpPr>
            <p:nvPr/>
          </p:nvSpPr>
          <p:spPr>
            <a:xfrm>
              <a:off x="2823505" y="1202315"/>
              <a:ext cx="2069677" cy="396448"/>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896386">
                <a:defRPr/>
              </a:pPr>
              <a:endParaRPr lang="en-US" sz="1961" kern="0">
                <a:solidFill>
                  <a:prstClr val="black"/>
                </a:solidFill>
                <a:latin typeface="Calibri"/>
              </a:endParaRPr>
            </a:p>
          </p:txBody>
        </p:sp>
        <p:sp>
          <p:nvSpPr>
            <p:cNvPr id="32" name="TextBox 31"/>
            <p:cNvSpPr txBox="1">
              <a:spLocks noChangeAspect="1"/>
            </p:cNvSpPr>
            <p:nvPr/>
          </p:nvSpPr>
          <p:spPr>
            <a:xfrm>
              <a:off x="3179710" y="1211443"/>
              <a:ext cx="1326004" cy="394082"/>
            </a:xfrm>
            <a:prstGeom prst="rect">
              <a:avLst/>
            </a:prstGeom>
            <a:noFill/>
          </p:spPr>
          <p:txBody>
            <a:bodyPr wrap="none" rtlCol="0">
              <a:spAutoFit/>
            </a:bodyPr>
            <a:lstStyle/>
            <a:p>
              <a:pPr defTabSz="896386"/>
              <a:r>
                <a:rPr lang="en-US" sz="1961" b="1" dirty="0" err="1" smtClean="0">
                  <a:solidFill>
                    <a:srgbClr val="0070C0"/>
                  </a:solidFill>
                  <a:latin typeface="Calibri"/>
                </a:rPr>
                <a:t>DiffPriv</a:t>
              </a:r>
              <a:r>
                <a:rPr lang="en-US" sz="1961" b="1" dirty="0" smtClean="0">
                  <a:solidFill>
                    <a:srgbClr val="0070C0"/>
                  </a:solidFill>
                  <a:latin typeface="Calibri"/>
                </a:rPr>
                <a:t> DB</a:t>
              </a:r>
              <a:endParaRPr lang="en-US" sz="1961" b="1" dirty="0">
                <a:solidFill>
                  <a:srgbClr val="0070C0"/>
                </a:solidFill>
                <a:latin typeface="Calibri"/>
              </a:endParaRPr>
            </a:p>
          </p:txBody>
        </p:sp>
      </p:grpSp>
    </p:spTree>
    <p:extLst>
      <p:ext uri="{BB962C8B-B14F-4D97-AF65-F5344CB8AC3E}">
        <p14:creationId xmlns:p14="http://schemas.microsoft.com/office/powerpoint/2010/main" val="21278599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Verve and concurrency</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Provides threads </a:t>
            </a:r>
          </a:p>
          <a:p>
            <a:pPr lvl="1"/>
            <a:r>
              <a:rPr lang="en-US" dirty="0" smtClean="0"/>
              <a:t>No mechanism to reason about them</a:t>
            </a:r>
          </a:p>
          <a:p>
            <a:pPr lvl="1"/>
            <a:r>
              <a:rPr lang="en-US" dirty="0" smtClean="0"/>
              <a:t>Difficult to provide any assurance beyond memory safety</a:t>
            </a:r>
          </a:p>
          <a:p>
            <a:endParaRPr lang="en-US" dirty="0" smtClean="0"/>
          </a:p>
          <a:p>
            <a:endParaRPr lang="en-US" dirty="0"/>
          </a:p>
          <a:p>
            <a:r>
              <a:rPr lang="en-US" dirty="0" smtClean="0"/>
              <a:t>Verve boots on a single core</a:t>
            </a:r>
          </a:p>
          <a:p>
            <a:pPr lvl="1"/>
            <a:r>
              <a:rPr lang="en-US" dirty="0"/>
              <a:t>S</a:t>
            </a:r>
            <a:r>
              <a:rPr lang="en-US" dirty="0" smtClean="0"/>
              <a:t>top-the-world garbage collector</a:t>
            </a:r>
          </a:p>
          <a:p>
            <a:pPr lvl="1"/>
            <a:r>
              <a:rPr lang="en-US" dirty="0" smtClean="0"/>
              <a:t>Unacceptable multi-core performance</a:t>
            </a:r>
          </a:p>
          <a:p>
            <a:pPr lvl="1"/>
            <a:endParaRPr lang="en-US" dirty="0" smtClean="0"/>
          </a:p>
          <a:p>
            <a:endParaRPr lang="en-US" dirty="0"/>
          </a:p>
        </p:txBody>
      </p:sp>
    </p:spTree>
    <p:extLst>
      <p:ext uri="{BB962C8B-B14F-4D97-AF65-F5344CB8AC3E}">
        <p14:creationId xmlns:p14="http://schemas.microsoft.com/office/powerpoint/2010/main" val="176408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a:t>
            </a:r>
            <a:r>
              <a:rPr lang="en-US" dirty="0" smtClean="0">
                <a:solidFill>
                  <a:srgbClr val="FF0000"/>
                </a:solidFill>
              </a:rPr>
              <a:t>oal of our work</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 scalable automated verifier for reasoning about low-level concurrency</a:t>
            </a:r>
          </a:p>
          <a:p>
            <a:endParaRPr lang="en-US" dirty="0"/>
          </a:p>
          <a:p>
            <a:endParaRPr lang="en-US" dirty="0" smtClean="0"/>
          </a:p>
          <a:p>
            <a:r>
              <a:rPr lang="en-US" dirty="0" smtClean="0"/>
              <a:t>A verified concurrent garbage collector</a:t>
            </a:r>
            <a:endParaRPr lang="en-US" dirty="0"/>
          </a:p>
        </p:txBody>
      </p:sp>
    </p:spTree>
    <p:extLst>
      <p:ext uri="{BB962C8B-B14F-4D97-AF65-F5344CB8AC3E}">
        <p14:creationId xmlns:p14="http://schemas.microsoft.com/office/powerpoint/2010/main" val="1020433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Refining concurrent programs</a:t>
            </a:r>
            <a:endParaRPr lang="en-US" dirty="0">
              <a:solidFill>
                <a:srgbClr val="FF0000"/>
              </a:solidFill>
            </a:endParaRPr>
          </a:p>
        </p:txBody>
      </p:sp>
      <p:sp>
        <p:nvSpPr>
          <p:cNvPr id="3" name="Content Placeholder 2"/>
          <p:cNvSpPr>
            <a:spLocks noGrp="1"/>
          </p:cNvSpPr>
          <p:nvPr>
            <p:ph idx="1"/>
          </p:nvPr>
        </p:nvSpPr>
        <p:spPr>
          <a:xfrm>
            <a:off x="838200" y="3275635"/>
            <a:ext cx="10515600" cy="2901328"/>
          </a:xfrm>
        </p:spPr>
        <p:txBody>
          <a:bodyPr/>
          <a:lstStyle/>
          <a:p>
            <a:r>
              <a:rPr lang="en-US" dirty="0" smtClean="0"/>
              <a:t>Atomic actions as specifications</a:t>
            </a:r>
          </a:p>
          <a:p>
            <a:pPr marL="0" indent="0">
              <a:buNone/>
            </a:pPr>
            <a:endParaRPr lang="en-US" dirty="0"/>
          </a:p>
          <a:p>
            <a:r>
              <a:rPr lang="en-US" dirty="0" smtClean="0"/>
              <a:t>Explicit non-interference (</a:t>
            </a:r>
            <a:r>
              <a:rPr lang="en-US" dirty="0" err="1" smtClean="0"/>
              <a:t>ala</a:t>
            </a:r>
            <a:r>
              <a:rPr lang="en-US" dirty="0" smtClean="0"/>
              <a:t> </a:t>
            </a:r>
            <a:r>
              <a:rPr lang="en-US" dirty="0" err="1" smtClean="0"/>
              <a:t>Owicki-Gries</a:t>
            </a:r>
            <a:r>
              <a:rPr lang="en-US" dirty="0" smtClean="0"/>
              <a:t> and Jones)</a:t>
            </a:r>
          </a:p>
          <a:p>
            <a:endParaRPr lang="en-US" dirty="0"/>
          </a:p>
          <a:p>
            <a:r>
              <a:rPr lang="en-US" dirty="0" smtClean="0"/>
              <a:t>Linear resources providing free invariants</a:t>
            </a:r>
          </a:p>
        </p:txBody>
      </p:sp>
      <p:sp>
        <p:nvSpPr>
          <p:cNvPr id="4" name="TextBox 3"/>
          <p:cNvSpPr txBox="1"/>
          <p:nvPr/>
        </p:nvSpPr>
        <p:spPr>
          <a:xfrm>
            <a:off x="1388963" y="1620454"/>
            <a:ext cx="9322424" cy="1200329"/>
          </a:xfrm>
          <a:prstGeom prst="rect">
            <a:avLst/>
          </a:prstGeom>
          <a:noFill/>
        </p:spPr>
        <p:txBody>
          <a:bodyPr wrap="none" rtlCol="0">
            <a:spAutoFit/>
          </a:bodyPr>
          <a:lstStyle/>
          <a:p>
            <a:r>
              <a:rPr lang="en-US" sz="3600" dirty="0" smtClean="0"/>
              <a:t>Verification works for me only when I start small.</a:t>
            </a:r>
          </a:p>
          <a:p>
            <a:r>
              <a:rPr lang="en-US" sz="3600" dirty="0"/>
              <a:t>	</a:t>
            </a:r>
            <a:r>
              <a:rPr lang="en-US" sz="3600" dirty="0" smtClean="0"/>
              <a:t>		 			-Chris Hawblitzel</a:t>
            </a:r>
          </a:p>
        </p:txBody>
      </p:sp>
    </p:spTree>
    <p:extLst>
      <p:ext uri="{BB962C8B-B14F-4D97-AF65-F5344CB8AC3E}">
        <p14:creationId xmlns:p14="http://schemas.microsoft.com/office/powerpoint/2010/main" val="165788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Garbage collector implementation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Extends </a:t>
            </a:r>
            <a:r>
              <a:rPr lang="en-US" dirty="0" err="1" smtClean="0"/>
              <a:t>Dijkstra</a:t>
            </a:r>
            <a:r>
              <a:rPr lang="en-US" dirty="0" smtClean="0"/>
              <a:t> et al. 78</a:t>
            </a:r>
          </a:p>
          <a:p>
            <a:pPr lvl="1"/>
            <a:r>
              <a:rPr lang="en-US" dirty="0"/>
              <a:t>m</a:t>
            </a:r>
            <a:r>
              <a:rPr lang="en-US" dirty="0" smtClean="0"/>
              <a:t>ultiple parallel </a:t>
            </a:r>
            <a:r>
              <a:rPr lang="en-US" dirty="0" err="1" smtClean="0"/>
              <a:t>mutators</a:t>
            </a:r>
            <a:endParaRPr lang="en-US" dirty="0" smtClean="0"/>
          </a:p>
          <a:p>
            <a:pPr lvl="1"/>
            <a:r>
              <a:rPr lang="en-US" dirty="0" smtClean="0"/>
              <a:t>no read </a:t>
            </a:r>
            <a:r>
              <a:rPr lang="en-US" dirty="0" smtClean="0"/>
              <a:t>barrier</a:t>
            </a:r>
          </a:p>
          <a:p>
            <a:pPr lvl="1"/>
            <a:r>
              <a:rPr lang="en-US" dirty="0" smtClean="0"/>
              <a:t>fast write barrier</a:t>
            </a:r>
            <a:endParaRPr lang="en-US" dirty="0" smtClean="0"/>
          </a:p>
          <a:p>
            <a:pPr lvl="1"/>
            <a:endParaRPr lang="en-US" dirty="0" smtClean="0"/>
          </a:p>
          <a:p>
            <a:r>
              <a:rPr lang="en-US" dirty="0" smtClean="0"/>
              <a:t>Features</a:t>
            </a:r>
            <a:endParaRPr lang="en-US" dirty="0"/>
          </a:p>
          <a:p>
            <a:pPr lvl="1"/>
            <a:r>
              <a:rPr lang="en-US" dirty="0" smtClean="0"/>
              <a:t>Mark/Sweep/Idle phases separated by barriers</a:t>
            </a:r>
          </a:p>
          <a:p>
            <a:pPr lvl="1"/>
            <a:r>
              <a:rPr lang="en-US" dirty="0" err="1" smtClean="0"/>
              <a:t>Mutator</a:t>
            </a:r>
            <a:r>
              <a:rPr lang="en-US" dirty="0" smtClean="0"/>
              <a:t> </a:t>
            </a:r>
            <a:r>
              <a:rPr lang="en-US" dirty="0" smtClean="0"/>
              <a:t>cooperates with </a:t>
            </a:r>
            <a:r>
              <a:rPr lang="en-US" dirty="0" smtClean="0"/>
              <a:t>collector</a:t>
            </a:r>
          </a:p>
          <a:p>
            <a:pPr lvl="1"/>
            <a:r>
              <a:rPr lang="en-US" dirty="0" smtClean="0"/>
              <a:t>Barrier for atomic root scan</a:t>
            </a:r>
            <a:endParaRPr lang="en-US" dirty="0"/>
          </a:p>
        </p:txBody>
      </p:sp>
    </p:spTree>
    <p:extLst>
      <p:ext uri="{BB962C8B-B14F-4D97-AF65-F5344CB8AC3E}">
        <p14:creationId xmlns:p14="http://schemas.microsoft.com/office/powerpoint/2010/main" val="236230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683</Words>
  <Application>Microsoft Office PowerPoint</Application>
  <PresentationFormat>Widescreen</PresentationFormat>
  <Paragraphs>133</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Pro Light</vt:lpstr>
      <vt:lpstr>Segoe UI</vt:lpstr>
      <vt:lpstr>Office Theme</vt:lpstr>
      <vt:lpstr>PowerPoint Presentation</vt:lpstr>
      <vt:lpstr>Verve: a verifiably safe OS (Yang-Hawblitzel 10)</vt:lpstr>
      <vt:lpstr>PowerPoint Presentation</vt:lpstr>
      <vt:lpstr>Ironclad project (MSR OS Group)</vt:lpstr>
      <vt:lpstr>Ironclad apps atop Verve</vt:lpstr>
      <vt:lpstr>Verve and concurrency</vt:lpstr>
      <vt:lpstr>Goal of our work</vt:lpstr>
      <vt:lpstr>Refining concurrent programs</vt:lpstr>
      <vt:lpstr>Garbage collector implementation</vt:lpstr>
      <vt:lpstr>Garbage collector specification</vt:lpstr>
      <vt:lpstr>Garbage collector verification</vt:lpstr>
      <vt:lpstr>Future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Shaz Qadeer</dc:creator>
  <cp:lastModifiedBy>Shaz Qadeer</cp:lastModifiedBy>
  <cp:revision>90</cp:revision>
  <dcterms:created xsi:type="dcterms:W3CDTF">2014-07-16T03:24:57Z</dcterms:created>
  <dcterms:modified xsi:type="dcterms:W3CDTF">2014-07-21T22:01:31Z</dcterms:modified>
</cp:coreProperties>
</file>