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62"/>
  </p:notesMasterIdLst>
  <p:handoutMasterIdLst>
    <p:handoutMasterId r:id="rId63"/>
  </p:handoutMasterIdLst>
  <p:sldIdLst>
    <p:sldId id="589" r:id="rId2"/>
    <p:sldId id="660" r:id="rId3"/>
    <p:sldId id="661" r:id="rId4"/>
    <p:sldId id="564" r:id="rId5"/>
    <p:sldId id="565" r:id="rId6"/>
    <p:sldId id="557" r:id="rId7"/>
    <p:sldId id="558" r:id="rId8"/>
    <p:sldId id="608" r:id="rId9"/>
    <p:sldId id="561" r:id="rId10"/>
    <p:sldId id="562" r:id="rId11"/>
    <p:sldId id="553" r:id="rId12"/>
    <p:sldId id="555" r:id="rId13"/>
    <p:sldId id="630" r:id="rId14"/>
    <p:sldId id="524" r:id="rId15"/>
    <p:sldId id="620" r:id="rId16"/>
    <p:sldId id="621" r:id="rId17"/>
    <p:sldId id="627" r:id="rId18"/>
    <p:sldId id="573" r:id="rId19"/>
    <p:sldId id="505" r:id="rId20"/>
    <p:sldId id="574" r:id="rId21"/>
    <p:sldId id="636" r:id="rId22"/>
    <p:sldId id="590" r:id="rId23"/>
    <p:sldId id="637" r:id="rId24"/>
    <p:sldId id="576" r:id="rId25"/>
    <p:sldId id="591" r:id="rId26"/>
    <p:sldId id="575" r:id="rId27"/>
    <p:sldId id="593" r:id="rId28"/>
    <p:sldId id="638" r:id="rId29"/>
    <p:sldId id="597" r:id="rId30"/>
    <p:sldId id="598" r:id="rId31"/>
    <p:sldId id="639" r:id="rId32"/>
    <p:sldId id="602" r:id="rId33"/>
    <p:sldId id="640" r:id="rId34"/>
    <p:sldId id="641" r:id="rId35"/>
    <p:sldId id="600" r:id="rId36"/>
    <p:sldId id="605" r:id="rId37"/>
    <p:sldId id="642" r:id="rId38"/>
    <p:sldId id="607" r:id="rId39"/>
    <p:sldId id="643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15" r:id="rId51"/>
    <p:sldId id="616" r:id="rId52"/>
    <p:sldId id="626" r:id="rId53"/>
    <p:sldId id="654" r:id="rId54"/>
    <p:sldId id="530" r:id="rId55"/>
    <p:sldId id="531" r:id="rId56"/>
    <p:sldId id="655" r:id="rId57"/>
    <p:sldId id="656" r:id="rId58"/>
    <p:sldId id="657" r:id="rId59"/>
    <p:sldId id="658" r:id="rId60"/>
    <p:sldId id="659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orient="horz" pos="2219">
          <p15:clr>
            <a:srgbClr val="A4A3A4"/>
          </p15:clr>
        </p15:guide>
        <p15:guide id="3" orient="horz" pos="14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9028" autoAdjust="0"/>
  </p:normalViewPr>
  <p:slideViewPr>
    <p:cSldViewPr snapToGrid="0" snapToObjects="1">
      <p:cViewPr varScale="1">
        <p:scale>
          <a:sx n="96" d="100"/>
          <a:sy n="96" d="100"/>
        </p:scale>
        <p:origin x="976" y="160"/>
      </p:cViewPr>
      <p:guideLst>
        <p:guide orient="horz" pos="4034"/>
        <p:guide orient="horz" pos="2219"/>
        <p:guide orient="horz" pos="14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7/14/18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7/14/18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order(r, q, p) ;</a:t>
            </a:r>
          </a:p>
          <a:p>
            <a:endParaRPr lang="en-US" dirty="0"/>
          </a:p>
          <a:p>
            <a:r>
              <a:rPr lang="en-US" dirty="0"/>
              <a:t>or(and(</a:t>
            </a:r>
            <a:r>
              <a:rPr lang="en-US" dirty="0" err="1"/>
              <a:t>p,q,r</a:t>
            </a:r>
            <a:r>
              <a:rPr lang="en-US" dirty="0"/>
              <a:t>), and(</a:t>
            </a:r>
            <a:r>
              <a:rPr lang="en-US" dirty="0" err="1"/>
              <a:t>p,q,not</a:t>
            </a:r>
            <a:r>
              <a:rPr lang="en-US" dirty="0"/>
              <a:t>(r))) ; </a:t>
            </a:r>
          </a:p>
          <a:p>
            <a:endParaRPr lang="en-US" dirty="0"/>
          </a:p>
          <a:p>
            <a:r>
              <a:rPr lang="en-US"/>
              <a:t>print($1) 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3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1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6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0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1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40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6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0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eecs.ceas.uc.edu</a:t>
            </a:r>
            <a:r>
              <a:rPr lang="en-US" dirty="0"/>
              <a:t>/~</a:t>
            </a:r>
            <a:r>
              <a:rPr lang="en-US" dirty="0" err="1"/>
              <a:t>weaversa</a:t>
            </a:r>
            <a:r>
              <a:rPr lang="en-US" dirty="0"/>
              <a:t>/</a:t>
            </a:r>
            <a:r>
              <a:rPr lang="en-US" dirty="0" err="1"/>
              <a:t>BDD_Visualizer.html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r>
              <a:rPr lang="en-US" dirty="0"/>
              <a:t>order(b2, b1, b0) ;</a:t>
            </a:r>
          </a:p>
          <a:p>
            <a:endParaRPr lang="en-US" dirty="0"/>
          </a:p>
          <a:p>
            <a:r>
              <a:rPr lang="en-US" dirty="0"/>
              <a:t>and(not(b0), not(b1), not(b2)) ; </a:t>
            </a:r>
          </a:p>
          <a:p>
            <a:endParaRPr lang="en-US" dirty="0"/>
          </a:p>
          <a:p>
            <a:r>
              <a:rPr lang="en-US" dirty="0"/>
              <a:t>print($1) ;</a:t>
            </a:r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r>
              <a:rPr lang="en-US" dirty="0"/>
              <a:t>order(b2, b1, b0) ;</a:t>
            </a:r>
          </a:p>
          <a:p>
            <a:endParaRPr lang="en-US" dirty="0"/>
          </a:p>
          <a:p>
            <a:r>
              <a:rPr lang="en-US" dirty="0"/>
              <a:t>and(not(b0), not(b1), b2) ; </a:t>
            </a:r>
          </a:p>
          <a:p>
            <a:endParaRPr lang="en-US" dirty="0"/>
          </a:p>
          <a:p>
            <a:r>
              <a:rPr lang="en-US" dirty="0"/>
              <a:t>print($1) ;</a:t>
            </a:r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order(b2, b1, b0) ;</a:t>
            </a:r>
          </a:p>
          <a:p>
            <a:endParaRPr lang="en-US" dirty="0"/>
          </a:p>
          <a:p>
            <a:r>
              <a:rPr lang="en-US" dirty="0"/>
              <a:t>and(not(b0), b1, not(b2)) ; </a:t>
            </a:r>
          </a:p>
          <a:p>
            <a:endParaRPr lang="en-US" dirty="0"/>
          </a:p>
          <a:p>
            <a:r>
              <a:rPr lang="en-US" dirty="0"/>
              <a:t>print($1) ;</a:t>
            </a:r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order(b2, b1, b0) ;</a:t>
            </a:r>
          </a:p>
          <a:p>
            <a:endParaRPr lang="en-US" dirty="0"/>
          </a:p>
          <a:p>
            <a:r>
              <a:rPr lang="en-US" dirty="0"/>
              <a:t>and(not(b0), b1, b2) ; </a:t>
            </a:r>
          </a:p>
          <a:p>
            <a:endParaRPr lang="en-US" dirty="0"/>
          </a:p>
          <a:p>
            <a:r>
              <a:rPr lang="en-US" dirty="0"/>
              <a:t>print($1) 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9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67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85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25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03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0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72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13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0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6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4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order(b2, b1, b0) ;</a:t>
            </a:r>
          </a:p>
          <a:p>
            <a:endParaRPr lang="en-US" dirty="0"/>
          </a:p>
          <a:p>
            <a:r>
              <a:rPr lang="en-US" dirty="0"/>
              <a:t>or(</a:t>
            </a:r>
          </a:p>
          <a:p>
            <a:r>
              <a:rPr lang="en-US" dirty="0"/>
              <a:t>  and(not(b0), not(b1), not(b2)),</a:t>
            </a:r>
          </a:p>
          <a:p>
            <a:r>
              <a:rPr lang="en-US" dirty="0"/>
              <a:t>  and(not(b0), not(b1), b2),</a:t>
            </a:r>
          </a:p>
          <a:p>
            <a:r>
              <a:rPr lang="en-US" dirty="0"/>
              <a:t>  and(not(b0), b1, not(b2))</a:t>
            </a:r>
          </a:p>
          <a:p>
            <a:r>
              <a:rPr lang="en-US" dirty="0"/>
              <a:t>) ; </a:t>
            </a:r>
          </a:p>
          <a:p>
            <a:endParaRPr lang="en-US" dirty="0"/>
          </a:p>
          <a:p>
            <a:r>
              <a:rPr lang="en-US" dirty="0"/>
              <a:t>print($1) 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4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7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Goes Here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6x Strategic Investments MMR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Goes Here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6x Strategic Investments MMR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36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8" name="Picture 7" descr="JPL_StackedLogo_forLightBk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14" y="1840087"/>
            <a:ext cx="1834823" cy="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17330" y="3392823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8" name="Picture 7" descr="JPL_StackedLogo_forLightBk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14" y="1840087"/>
            <a:ext cx="1834823" cy="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JPL_StackedLogo_forLightBk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90" y="5432375"/>
            <a:ext cx="1834823" cy="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8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316103" y="4831944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JPL_StackedLogo_forLightBk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90" y="5432375"/>
            <a:ext cx="1834823" cy="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8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177356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09336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66372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72242" y="1430565"/>
            <a:ext cx="8232775" cy="48625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75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63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5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4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Goes Here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6x Strategic Investments MMR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536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 Goes Here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6x Strategic Investments MMR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53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C9A7-5E50-ED48-AD8A-7C6CA75B8A77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5D50-C62B-4D4D-B973-D72E8B69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92" r:id="rId12"/>
    <p:sldLayoutId id="2147483795" r:id="rId13"/>
    <p:sldLayoutId id="2147483694" r:id="rId14"/>
    <p:sldLayoutId id="2147483701" r:id="rId15"/>
    <p:sldLayoutId id="2147483699" r:id="rId16"/>
    <p:sldLayoutId id="2147483702" r:id="rId17"/>
    <p:sldLayoutId id="2147483697" r:id="rId18"/>
    <p:sldLayoutId id="2147483655" r:id="rId19"/>
    <p:sldLayoutId id="2147483700" r:id="rId20"/>
    <p:sldLayoutId id="2147483658" r:id="rId21"/>
    <p:sldLayoutId id="2147483703" r:id="rId22"/>
    <p:sldLayoutId id="2147483704" r:id="rId23"/>
    <p:sldLayoutId id="2147483651" r:id="rId24"/>
    <p:sldLayoutId id="2147483705" r:id="rId25"/>
    <p:sldLayoutId id="2147483698" r:id="rId26"/>
    <p:sldLayoutId id="2147483706" r:id="rId27"/>
    <p:sldLayoutId id="2147483711" r:id="rId28"/>
    <p:sldLayoutId id="2147483712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BDDs on the Run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3946167"/>
            <a:ext cx="6858000" cy="1156775"/>
          </a:xfrm>
        </p:spPr>
        <p:txBody>
          <a:bodyPr/>
          <a:lstStyle/>
          <a:p>
            <a:r>
              <a:rPr lang="en-US" dirty="0"/>
              <a:t>Klaus </a:t>
            </a:r>
            <a:r>
              <a:rPr lang="en-US" dirty="0" err="1"/>
              <a:t>Havelund</a:t>
            </a:r>
            <a:r>
              <a:rPr lang="en-US" dirty="0"/>
              <a:t> (NASA JPL, USA) </a:t>
            </a:r>
          </a:p>
          <a:p>
            <a:r>
              <a:rPr lang="en-US" dirty="0" err="1"/>
              <a:t>Doron</a:t>
            </a:r>
            <a:r>
              <a:rPr lang="en-US" dirty="0"/>
              <a:t> </a:t>
            </a:r>
            <a:r>
              <a:rPr lang="en-US" dirty="0" err="1"/>
              <a:t>Peled</a:t>
            </a:r>
            <a:r>
              <a:rPr lang="en-US" dirty="0"/>
              <a:t> (Bar </a:t>
            </a:r>
            <a:r>
              <a:rPr lang="en-US" dirty="0" err="1"/>
              <a:t>Ilan</a:t>
            </a:r>
            <a:r>
              <a:rPr lang="en-US" dirty="0"/>
              <a:t> University, Israel)</a:t>
            </a:r>
          </a:p>
          <a:p>
            <a:r>
              <a:rPr lang="en-US" dirty="0"/>
              <a:t>(</a:t>
            </a:r>
            <a:r>
              <a:rPr lang="en-US" dirty="0" err="1"/>
              <a:t>Dogan</a:t>
            </a:r>
            <a:r>
              <a:rPr lang="en-US" dirty="0"/>
              <a:t> Ulus (Boston University))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290" y="5580965"/>
            <a:ext cx="190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IFIP WG Meeting 1.9/2.15</a:t>
            </a:r>
          </a:p>
          <a:p>
            <a:pPr algn="ctr"/>
            <a:r>
              <a:rPr lang="en-US" dirty="0"/>
              <a:t>Oxford July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3E513-0E77-7545-815F-10E536AC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4" y="81160"/>
            <a:ext cx="1856409" cy="2252924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A6BD66-EA41-C94E-94EB-DEB555A63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4" y="1974680"/>
            <a:ext cx="894442" cy="894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E2CC4-A399-574F-A877-7DB9C0CF9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82" y="1263480"/>
            <a:ext cx="1422400" cy="142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37F1B-F630-524F-B813-3AA3479C8D4B}"/>
              </a:ext>
            </a:extLst>
          </p:cNvPr>
          <p:cNvSpPr txBox="1"/>
          <p:nvPr/>
        </p:nvSpPr>
        <p:spPr>
          <a:xfrm>
            <a:off x="8057211" y="2421901"/>
            <a:ext cx="8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7A5A3-0073-3642-9A10-4FE3572E8114}"/>
              </a:ext>
            </a:extLst>
          </p:cNvPr>
          <p:cNvSpPr txBox="1"/>
          <p:nvPr/>
        </p:nvSpPr>
        <p:spPr>
          <a:xfrm>
            <a:off x="6563835" y="1790014"/>
            <a:ext cx="89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B30BF-DE2B-F041-B366-9DD6882772F2}"/>
              </a:ext>
            </a:extLst>
          </p:cNvPr>
          <p:cNvSpPr txBox="1"/>
          <p:nvPr/>
        </p:nvSpPr>
        <p:spPr>
          <a:xfrm>
            <a:off x="8201986" y="1008256"/>
            <a:ext cx="88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DC28C-AA3F-8648-B43A-492FB642DEA0}"/>
              </a:ext>
            </a:extLst>
          </p:cNvPr>
          <p:cNvCxnSpPr>
            <a:cxnSpLocks/>
          </p:cNvCxnSpPr>
          <p:nvPr/>
        </p:nvCxnSpPr>
        <p:spPr>
          <a:xfrm>
            <a:off x="7368158" y="1966911"/>
            <a:ext cx="594409" cy="113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BEABAD-3B55-474D-8BCD-0E5265FAD2BE}"/>
              </a:ext>
            </a:extLst>
          </p:cNvPr>
          <p:cNvCxnSpPr>
            <a:cxnSpLocks/>
          </p:cNvCxnSpPr>
          <p:nvPr/>
        </p:nvCxnSpPr>
        <p:spPr>
          <a:xfrm>
            <a:off x="7454720" y="2516949"/>
            <a:ext cx="677726" cy="89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C9FAF-CA8A-8B4A-BBA1-716387BE4179}"/>
              </a:ext>
            </a:extLst>
          </p:cNvPr>
          <p:cNvCxnSpPr>
            <a:cxnSpLocks/>
          </p:cNvCxnSpPr>
          <p:nvPr/>
        </p:nvCxnSpPr>
        <p:spPr>
          <a:xfrm flipV="1">
            <a:off x="8023302" y="1231950"/>
            <a:ext cx="200986" cy="31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9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24" y="365126"/>
            <a:ext cx="7886700" cy="1325563"/>
          </a:xfrm>
        </p:spPr>
        <p:txBody>
          <a:bodyPr/>
          <a:lstStyle/>
          <a:p>
            <a:r>
              <a:rPr lang="en-US" dirty="0"/>
              <a:t>Representing sets of assignments as BDDs</a:t>
            </a:r>
          </a:p>
        </p:txBody>
      </p:sp>
      <p:pic>
        <p:nvPicPr>
          <p:cNvPr id="12" name="Picture 11" descr="bdd_visualiz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66" y="1172896"/>
            <a:ext cx="2641600" cy="429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90066" y="3134530"/>
            <a:ext cx="209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</a:t>
            </a:r>
            <a:r>
              <a:rPr lang="en-US" dirty="0"/>
              <a:t>(p)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q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A4AFE-30F9-0142-93B2-5E114564FB68}"/>
              </a:ext>
            </a:extLst>
          </p:cNvPr>
          <p:cNvSpPr txBox="1"/>
          <p:nvPr/>
        </p:nvSpPr>
        <p:spPr>
          <a:xfrm>
            <a:off x="885831" y="5444592"/>
            <a:ext cx="756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can replace the set operations with BDD operations:</a:t>
            </a:r>
          </a:p>
          <a:p>
            <a:r>
              <a:rPr lang="en-US" dirty="0"/>
              <a:t>- Set union </a:t>
            </a:r>
            <a:r>
              <a:rPr lang="en-US" dirty="0">
                <a:sym typeface="Symbol"/>
              </a:rPr>
              <a:t></a:t>
            </a:r>
            <a:r>
              <a:rPr lang="en-US" dirty="0"/>
              <a:t> by BDD disjunction </a:t>
            </a:r>
            <a:r>
              <a:rPr lang="en-US" dirty="0">
                <a:sym typeface="Symbol"/>
              </a:rPr>
              <a:t></a:t>
            </a:r>
          </a:p>
          <a:p>
            <a:r>
              <a:rPr lang="en-US" dirty="0"/>
              <a:t>- Set intersection </a:t>
            </a:r>
            <a:r>
              <a:rPr lang="en-US" dirty="0">
                <a:sym typeface="Symbol"/>
              </a:rPr>
              <a:t></a:t>
            </a:r>
            <a:r>
              <a:rPr lang="en-US" dirty="0"/>
              <a:t> by BDD conjunction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, 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chemeClr val="accent1"/>
                </a:solidFill>
              </a:rPr>
              <a:t>Set complementation \ by BDD negation ¬ (simply swap F and T at leaf level)</a:t>
            </a:r>
          </a:p>
        </p:txBody>
      </p:sp>
    </p:spTree>
    <p:extLst>
      <p:ext uri="{BB962C8B-B14F-4D97-AF65-F5344CB8AC3E}">
        <p14:creationId xmlns:p14="http://schemas.microsoft.com/office/powerpoint/2010/main" val="379949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enumerate</a:t>
            </a:r>
            <a:r>
              <a:rPr lang="en-US" dirty="0"/>
              <a:t> values in binary.</a:t>
            </a:r>
            <a:br>
              <a:rPr lang="en-US" dirty="0"/>
            </a:b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store mapping </a:t>
            </a:r>
            <a:r>
              <a:rPr lang="en-US" dirty="0"/>
              <a:t>between values and </a:t>
            </a:r>
            <a:r>
              <a:rPr lang="en-US" dirty="0" err="1"/>
              <a:t>enums</a:t>
            </a:r>
            <a:r>
              <a:rPr lang="en-US" dirty="0"/>
              <a:t>.</a:t>
            </a:r>
          </a:p>
        </p:txBody>
      </p:sp>
      <p:pic>
        <p:nvPicPr>
          <p:cNvPr id="17" name="Picture 16" descr="Screen Shot 2017-08-14 at 7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19" y="1690688"/>
            <a:ext cx="4869687" cy="10098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759341" y="4183628"/>
            <a:ext cx="5979583" cy="21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844009" y="3749709"/>
            <a:ext cx="1124627" cy="529170"/>
            <a:chOff x="1844009" y="3749709"/>
            <a:chExt cx="1124627" cy="529170"/>
          </a:xfrm>
        </p:grpSpPr>
        <p:sp>
          <p:nvSpPr>
            <p:cNvPr id="7" name="Rectangle 6"/>
            <p:cNvSpPr/>
            <p:nvPr/>
          </p:nvSpPr>
          <p:spPr bwMode="auto">
            <a:xfrm>
              <a:off x="2352009" y="4151879"/>
              <a:ext cx="120650" cy="12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009" y="3749709"/>
              <a:ext cx="1124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open(“</a:t>
              </a:r>
              <a:r>
                <a:rPr lang="en-US" sz="1600" dirty="0" err="1"/>
                <a:t>tel</a:t>
              </a:r>
              <a:r>
                <a:rPr lang="en-US" sz="1600" dirty="0"/>
                <a:t>”)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31878" y="3743918"/>
            <a:ext cx="1217100" cy="528611"/>
            <a:chOff x="3031878" y="3743918"/>
            <a:chExt cx="1217100" cy="528611"/>
          </a:xfrm>
        </p:grpSpPr>
        <p:sp>
          <p:nvSpPr>
            <p:cNvPr id="8" name="Rectangle 7"/>
            <p:cNvSpPr/>
            <p:nvPr/>
          </p:nvSpPr>
          <p:spPr bwMode="auto">
            <a:xfrm>
              <a:off x="3645711" y="4145529"/>
              <a:ext cx="120650" cy="12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1878" y="3743918"/>
              <a:ext cx="1217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open(“</a:t>
              </a:r>
              <a:r>
                <a:rPr lang="en-US" sz="1600" dirty="0" err="1"/>
                <a:t>dict</a:t>
              </a:r>
              <a:r>
                <a:rPr lang="en-US" sz="1600" dirty="0"/>
                <a:t>”)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8760" y="3729018"/>
            <a:ext cx="1227119" cy="507533"/>
            <a:chOff x="6308760" y="3729018"/>
            <a:chExt cx="1227119" cy="50753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743843" y="4109551"/>
              <a:ext cx="120650" cy="12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8760" y="3729018"/>
              <a:ext cx="1227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close(“tel2”)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692495" y="4131628"/>
            <a:ext cx="139280" cy="1420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87506" y="3740358"/>
            <a:ext cx="1191452" cy="528611"/>
            <a:chOff x="4387506" y="3740358"/>
            <a:chExt cx="1191452" cy="52861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001339" y="4141969"/>
              <a:ext cx="120650" cy="12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7506" y="3740358"/>
              <a:ext cx="1191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open(“out”)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72770" y="4856996"/>
            <a:ext cx="2890899" cy="371047"/>
            <a:chOff x="2272770" y="4856996"/>
            <a:chExt cx="2890899" cy="371047"/>
          </a:xfrm>
        </p:grpSpPr>
        <p:sp>
          <p:nvSpPr>
            <p:cNvPr id="27" name="TextBox 26"/>
            <p:cNvSpPr txBox="1"/>
            <p:nvPr/>
          </p:nvSpPr>
          <p:spPr>
            <a:xfrm>
              <a:off x="2272770" y="4856996"/>
              <a:ext cx="61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tel</a:t>
              </a:r>
              <a:r>
                <a:rPr lang="en-US" dirty="0"/>
                <a:t>”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000</a:t>
              </a:r>
            </a:p>
          </p:txBody>
        </p:sp>
        <p:cxnSp>
          <p:nvCxnSpPr>
            <p:cNvPr id="30" name="Straight Arrow Connector 29"/>
            <p:cNvCxnSpPr>
              <a:endCxn id="28" idx="1"/>
            </p:cNvCxnSpPr>
            <p:nvPr/>
          </p:nvCxnSpPr>
          <p:spPr>
            <a:xfrm flipV="1">
              <a:off x="2968636" y="5043377"/>
              <a:ext cx="1659385" cy="29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0337" y="5221056"/>
            <a:ext cx="2890899" cy="371047"/>
            <a:chOff x="2272770" y="4856996"/>
            <a:chExt cx="2890899" cy="371047"/>
          </a:xfrm>
        </p:grpSpPr>
        <p:sp>
          <p:nvSpPr>
            <p:cNvPr id="41" name="TextBox 40"/>
            <p:cNvSpPr txBox="1"/>
            <p:nvPr/>
          </p:nvSpPr>
          <p:spPr>
            <a:xfrm>
              <a:off x="2272770" y="4856996"/>
              <a:ext cx="727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dict</a:t>
              </a:r>
              <a:r>
                <a:rPr lang="en-US" dirty="0"/>
                <a:t>”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001</a:t>
              </a:r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65622" y="5573976"/>
            <a:ext cx="2890899" cy="371047"/>
            <a:chOff x="2272770" y="4856996"/>
            <a:chExt cx="2890899" cy="371047"/>
          </a:xfrm>
        </p:grpSpPr>
        <p:sp>
          <p:nvSpPr>
            <p:cNvPr id="45" name="TextBox 44"/>
            <p:cNvSpPr txBox="1"/>
            <p:nvPr/>
          </p:nvSpPr>
          <p:spPr>
            <a:xfrm>
              <a:off x="2272770" y="4856996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“out”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010</a:t>
              </a:r>
            </a:p>
          </p:txBody>
        </p:sp>
        <p:cxnSp>
          <p:nvCxnSpPr>
            <p:cNvPr id="47" name="Straight Arrow Connector 46"/>
            <p:cNvCxnSpPr>
              <a:endCxn id="46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262048" y="5938036"/>
            <a:ext cx="2890899" cy="371047"/>
            <a:chOff x="2272770" y="4856996"/>
            <a:chExt cx="2890899" cy="371047"/>
          </a:xfrm>
        </p:grpSpPr>
        <p:sp>
          <p:nvSpPr>
            <p:cNvPr id="49" name="TextBox 48"/>
            <p:cNvSpPr txBox="1"/>
            <p:nvPr/>
          </p:nvSpPr>
          <p:spPr>
            <a:xfrm>
              <a:off x="2272770" y="4856996"/>
              <a:ext cx="73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“tel2”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011</a:t>
              </a:r>
            </a:p>
          </p:txBody>
        </p:sp>
        <p:cxnSp>
          <p:nvCxnSpPr>
            <p:cNvPr id="51" name="Straight Arrow Connector 50"/>
            <p:cNvCxnSpPr>
              <a:endCxn id="50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Double Bracket 51"/>
          <p:cNvSpPr/>
          <p:nvPr/>
        </p:nvSpPr>
        <p:spPr>
          <a:xfrm>
            <a:off x="1988452" y="4845957"/>
            <a:ext cx="3590505" cy="158176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12370" y="5130438"/>
            <a:ext cx="101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to</a:t>
            </a:r>
          </a:p>
          <a:p>
            <a:r>
              <a:rPr lang="en-US" dirty="0"/>
              <a:t>bit string</a:t>
            </a:r>
          </a:p>
          <a:p>
            <a:r>
              <a:rPr lang="en-US" dirty="0"/>
              <a:t>table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56334" y="479643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{000,  001, 010}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0529" y="432289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opened</a:t>
            </a:r>
            <a:r>
              <a:rPr lang="en-US" sz="1800" dirty="0"/>
              <a:t> = {</a:t>
            </a:r>
            <a:r>
              <a:rPr lang="en-US" dirty="0"/>
              <a:t>“</a:t>
            </a:r>
            <a:r>
              <a:rPr lang="en-US" dirty="0" err="1"/>
              <a:t>tel</a:t>
            </a:r>
            <a:r>
              <a:rPr lang="en-US" dirty="0"/>
              <a:t>”</a:t>
            </a:r>
            <a:r>
              <a:rPr lang="en-US" sz="1800" dirty="0"/>
              <a:t>, “</a:t>
            </a:r>
            <a:r>
              <a:rPr lang="en-US" sz="1800" dirty="0" err="1"/>
              <a:t>dict</a:t>
            </a:r>
            <a:r>
              <a:rPr lang="en-US" sz="1800" dirty="0"/>
              <a:t>”,”out”}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03829" y="4568003"/>
            <a:ext cx="78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83194" y="5576503"/>
            <a:ext cx="21174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(!b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!b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!b</a:t>
            </a:r>
            <a:r>
              <a:rPr lang="en-US" baseline="-25000" dirty="0"/>
              <a:t>0</a:t>
            </a:r>
            <a:r>
              <a:rPr lang="en-US" dirty="0"/>
              <a:t>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dirty="0"/>
          </a:p>
          <a:p>
            <a:r>
              <a:rPr lang="en-US" dirty="0"/>
              <a:t>(!b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!b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b</a:t>
            </a:r>
            <a:r>
              <a:rPr lang="en-US" baseline="-25000" dirty="0"/>
              <a:t>0</a:t>
            </a:r>
            <a:r>
              <a:rPr lang="en-US" dirty="0"/>
              <a:t>) 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dirty="0"/>
          </a:p>
          <a:p>
            <a:r>
              <a:rPr lang="en-US" dirty="0"/>
              <a:t>(!b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!b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22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72770" y="4856996"/>
            <a:ext cx="2890899" cy="371047"/>
            <a:chOff x="2272770" y="4856996"/>
            <a:chExt cx="2890899" cy="371047"/>
          </a:xfrm>
        </p:grpSpPr>
        <p:sp>
          <p:nvSpPr>
            <p:cNvPr id="27" name="TextBox 26"/>
            <p:cNvSpPr txBox="1"/>
            <p:nvPr/>
          </p:nvSpPr>
          <p:spPr>
            <a:xfrm>
              <a:off x="2272770" y="4856996"/>
              <a:ext cx="61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tel</a:t>
              </a:r>
              <a:r>
                <a:rPr lang="en-US" dirty="0"/>
                <a:t>”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000</a:t>
              </a:r>
            </a:p>
          </p:txBody>
        </p:sp>
        <p:cxnSp>
          <p:nvCxnSpPr>
            <p:cNvPr id="30" name="Straight Arrow Connector 29"/>
            <p:cNvCxnSpPr>
              <a:endCxn id="28" idx="1"/>
            </p:cNvCxnSpPr>
            <p:nvPr/>
          </p:nvCxnSpPr>
          <p:spPr>
            <a:xfrm flipV="1">
              <a:off x="2968636" y="5043377"/>
              <a:ext cx="1659385" cy="29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0337" y="5221056"/>
            <a:ext cx="2890899" cy="371047"/>
            <a:chOff x="2272770" y="4856996"/>
            <a:chExt cx="2890899" cy="371047"/>
          </a:xfrm>
        </p:grpSpPr>
        <p:sp>
          <p:nvSpPr>
            <p:cNvPr id="41" name="TextBox 40"/>
            <p:cNvSpPr txBox="1"/>
            <p:nvPr/>
          </p:nvSpPr>
          <p:spPr>
            <a:xfrm>
              <a:off x="2272770" y="4856996"/>
              <a:ext cx="727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dict</a:t>
              </a:r>
              <a:r>
                <a:rPr lang="en-US" dirty="0"/>
                <a:t>”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001</a:t>
              </a:r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65622" y="5573976"/>
            <a:ext cx="2890899" cy="371047"/>
            <a:chOff x="2272770" y="4856996"/>
            <a:chExt cx="2890899" cy="371047"/>
          </a:xfrm>
        </p:grpSpPr>
        <p:sp>
          <p:nvSpPr>
            <p:cNvPr id="45" name="TextBox 44"/>
            <p:cNvSpPr txBox="1"/>
            <p:nvPr/>
          </p:nvSpPr>
          <p:spPr>
            <a:xfrm>
              <a:off x="2272770" y="4856996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“out”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010</a:t>
              </a:r>
            </a:p>
          </p:txBody>
        </p:sp>
        <p:cxnSp>
          <p:nvCxnSpPr>
            <p:cNvPr id="47" name="Straight Arrow Connector 46"/>
            <p:cNvCxnSpPr>
              <a:endCxn id="46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262048" y="5938036"/>
            <a:ext cx="2890899" cy="371047"/>
            <a:chOff x="2272770" y="4856996"/>
            <a:chExt cx="2890899" cy="371047"/>
          </a:xfrm>
        </p:grpSpPr>
        <p:sp>
          <p:nvSpPr>
            <p:cNvPr id="49" name="TextBox 48"/>
            <p:cNvSpPr txBox="1"/>
            <p:nvPr/>
          </p:nvSpPr>
          <p:spPr>
            <a:xfrm>
              <a:off x="2272770" y="4856996"/>
              <a:ext cx="73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“tel2”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28021" y="485871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011</a:t>
              </a:r>
            </a:p>
          </p:txBody>
        </p:sp>
        <p:cxnSp>
          <p:nvCxnSpPr>
            <p:cNvPr id="51" name="Straight Arrow Connector 50"/>
            <p:cNvCxnSpPr>
              <a:endCxn id="50" idx="1"/>
            </p:cNvCxnSpPr>
            <p:nvPr/>
          </p:nvCxnSpPr>
          <p:spPr>
            <a:xfrm flipV="1">
              <a:off x="2968636" y="5043377"/>
              <a:ext cx="1659385" cy="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Double Bracket 51"/>
          <p:cNvSpPr/>
          <p:nvPr/>
        </p:nvSpPr>
        <p:spPr>
          <a:xfrm>
            <a:off x="1988452" y="4845957"/>
            <a:ext cx="3590505" cy="158176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12370" y="5130438"/>
            <a:ext cx="101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to</a:t>
            </a:r>
          </a:p>
          <a:p>
            <a:r>
              <a:rPr lang="en-US" dirty="0"/>
              <a:t>bit string</a:t>
            </a:r>
          </a:p>
          <a:p>
            <a:r>
              <a:rPr lang="en-US" dirty="0"/>
              <a:t>table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03829" y="4568003"/>
            <a:ext cx="78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82241" y="187022"/>
            <a:ext cx="2641600" cy="4477266"/>
            <a:chOff x="0" y="90737"/>
            <a:chExt cx="2641600" cy="4477266"/>
          </a:xfrm>
        </p:grpSpPr>
        <p:pic>
          <p:nvPicPr>
            <p:cNvPr id="5" name="Picture 4" descr="bdd_visualize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403"/>
              <a:ext cx="2641600" cy="4292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72200" y="90737"/>
              <a:ext cx="535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2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06352" y="3318293"/>
            <a:ext cx="72651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>
                <a:sym typeface="Symbol"/>
              </a:rPr>
              <a:t>unused enumerations represent values not seen so far.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In particular, the value 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      11…111 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represents all values </a:t>
            </a:r>
            <a:r>
              <a:rPr lang="en-US" sz="2400" b="1" dirty="0">
                <a:sym typeface="Symbol"/>
              </a:rPr>
              <a:t>not yet seen</a:t>
            </a:r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981776" y="365126"/>
            <a:ext cx="7267075" cy="1325563"/>
          </a:xfrm>
        </p:spPr>
        <p:txBody>
          <a:bodyPr/>
          <a:lstStyle/>
          <a:p>
            <a:r>
              <a:rPr lang="en-US" dirty="0"/>
              <a:t>Accounting for values not seen yet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C3A7F-3DEA-C64E-B4F3-F22B8810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93" y="1583741"/>
            <a:ext cx="1104900" cy="1841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C24D4-E688-D945-BB7E-1FD41E03D91D}"/>
              </a:ext>
            </a:extLst>
          </p:cNvPr>
          <p:cNvSpPr/>
          <p:nvPr/>
        </p:nvSpPr>
        <p:spPr>
          <a:xfrm>
            <a:off x="4693185" y="3238959"/>
            <a:ext cx="287191" cy="19729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D993F-9305-3040-92A3-ABADC5A7F7EC}"/>
              </a:ext>
            </a:extLst>
          </p:cNvPr>
          <p:cNvSpPr/>
          <p:nvPr/>
        </p:nvSpPr>
        <p:spPr>
          <a:xfrm>
            <a:off x="4456509" y="2272029"/>
            <a:ext cx="407249" cy="3855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6870B-8F87-E14E-B184-466EF9220620}"/>
              </a:ext>
            </a:extLst>
          </p:cNvPr>
          <p:cNvSpPr/>
          <p:nvPr/>
        </p:nvSpPr>
        <p:spPr>
          <a:xfrm>
            <a:off x="3803868" y="2283076"/>
            <a:ext cx="473725" cy="4699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99A31-5AD2-8648-813B-393DEA0D65C1}"/>
              </a:ext>
            </a:extLst>
          </p:cNvPr>
          <p:cNvSpPr/>
          <p:nvPr/>
        </p:nvSpPr>
        <p:spPr>
          <a:xfrm rot="20379729">
            <a:off x="1861350" y="150602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FAF75-AB80-5949-B924-E0BA750C2DBD}"/>
              </a:ext>
            </a:extLst>
          </p:cNvPr>
          <p:cNvSpPr/>
          <p:nvPr/>
        </p:nvSpPr>
        <p:spPr>
          <a:xfrm rot="1053707">
            <a:off x="2552640" y="1496655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681C8-0187-0A48-BFD8-8A93A2C98913}"/>
              </a:ext>
            </a:extLst>
          </p:cNvPr>
          <p:cNvSpPr/>
          <p:nvPr/>
        </p:nvSpPr>
        <p:spPr>
          <a:xfrm rot="20575456">
            <a:off x="3225728" y="156901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C5ECC7-489B-5A46-98F8-A68960AD14C8}"/>
              </a:ext>
            </a:extLst>
          </p:cNvPr>
          <p:cNvSpPr/>
          <p:nvPr/>
        </p:nvSpPr>
        <p:spPr>
          <a:xfrm>
            <a:off x="5256835" y="1735805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78343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  <a:br>
              <a:rPr lang="en-US" dirty="0"/>
            </a:br>
            <a:r>
              <a:rPr lang="en-US" dirty="0"/>
              <a:t>Using BDD operations!</a:t>
            </a:r>
          </a:p>
        </p:txBody>
      </p:sp>
      <p:pic>
        <p:nvPicPr>
          <p:cNvPr id="3" name="Picture 2" descr="Screen Shot 2017-08-16 at 10.4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81" y="1485324"/>
            <a:ext cx="6289885" cy="5183036"/>
          </a:xfrm>
          <a:prstGeom prst="rect">
            <a:avLst/>
          </a:prstGeom>
        </p:spPr>
      </p:pic>
      <p:pic>
        <p:nvPicPr>
          <p:cNvPr id="4" name="Picture 3" descr="Screen Shot 2017-05-11 at 12.46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28" y="4871670"/>
            <a:ext cx="2882900" cy="393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20402" y="412285"/>
            <a:ext cx="1642459" cy="6463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dirty="0"/>
              <a:t> pre  : BDD</a:t>
            </a:r>
          </a:p>
          <a:p>
            <a:r>
              <a:rPr lang="en-US" b="1" dirty="0" err="1"/>
              <a:t>var</a:t>
            </a:r>
            <a:r>
              <a:rPr lang="en-US" dirty="0"/>
              <a:t> now : BDD</a:t>
            </a:r>
          </a:p>
        </p:txBody>
      </p:sp>
    </p:spTree>
    <p:extLst>
      <p:ext uri="{BB962C8B-B14F-4D97-AF65-F5344CB8AC3E}">
        <p14:creationId xmlns:p14="http://schemas.microsoft.com/office/powerpoint/2010/main" val="30987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return to the following formulas:</a:t>
            </a:r>
          </a:p>
        </p:txBody>
      </p:sp>
      <p:pic>
        <p:nvPicPr>
          <p:cNvPr id="21" name="Picture 20" descr="Screen Shot 2017-08-14 at 7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8" y="2009066"/>
            <a:ext cx="4869687" cy="1009843"/>
          </a:xfrm>
          <a:prstGeom prst="rect">
            <a:avLst/>
          </a:prstGeom>
        </p:spPr>
      </p:pic>
      <p:pic>
        <p:nvPicPr>
          <p:cNvPr id="22" name="Picture 21" descr="Screen Shot 2017-08-14 at 7.3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10" y="3018909"/>
            <a:ext cx="6234630" cy="76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22" y="3787561"/>
            <a:ext cx="8221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They are quite different, not only because the 2</a:t>
            </a:r>
            <a:r>
              <a:rPr lang="en-US" sz="2000" baseline="30000" dirty="0"/>
              <a:t>nd</a:t>
            </a:r>
            <a:r>
              <a:rPr lang="en-US" sz="2000" dirty="0"/>
              <a:t> one seems more accurate, not allowing to close an open file twice.</a:t>
            </a:r>
          </a:p>
          <a:p>
            <a:endParaRPr lang="en-US" sz="2000" dirty="0"/>
          </a:p>
          <a:p>
            <a:r>
              <a:rPr lang="en-US" sz="2000" b="1" dirty="0"/>
              <a:t>With the 1</a:t>
            </a:r>
            <a:r>
              <a:rPr lang="en-US" sz="2000" b="1" baseline="30000" dirty="0"/>
              <a:t>st</a:t>
            </a:r>
            <a:r>
              <a:rPr lang="en-US" sz="2000" b="1" dirty="0"/>
              <a:t> formula</a:t>
            </a:r>
            <a:r>
              <a:rPr lang="en-US" sz="2000" dirty="0"/>
              <a:t>, if we forget a name of a file that was opened, then we cannot anymore compare against it the closed files.</a:t>
            </a:r>
          </a:p>
          <a:p>
            <a:endParaRPr lang="en-US" sz="2000" dirty="0"/>
          </a:p>
          <a:p>
            <a:r>
              <a:rPr lang="en-US" sz="2000" b="1" dirty="0"/>
              <a:t>With the 2</a:t>
            </a:r>
            <a:r>
              <a:rPr lang="en-US" sz="2000" b="1" baseline="30000" dirty="0"/>
              <a:t>nd</a:t>
            </a:r>
            <a:r>
              <a:rPr lang="en-US" sz="2000" b="1" dirty="0"/>
              <a:t> formula</a:t>
            </a:r>
            <a:r>
              <a:rPr lang="en-US" sz="2000" dirty="0"/>
              <a:t>, once an open file gets closed, we can forget that it was opened [but if it is later opened again, we need to remember that again.]</a:t>
            </a:r>
          </a:p>
        </p:txBody>
      </p:sp>
    </p:spTree>
    <p:extLst>
      <p:ext uri="{BB962C8B-B14F-4D97-AF65-F5344CB8AC3E}">
        <p14:creationId xmlns:p14="http://schemas.microsoft.com/office/powerpoint/2010/main" val="37987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return to the following formulas:</a:t>
            </a:r>
          </a:p>
        </p:txBody>
      </p:sp>
      <p:pic>
        <p:nvPicPr>
          <p:cNvPr id="21" name="Picture 20" descr="Screen Shot 2017-08-14 at 7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8" y="2009066"/>
            <a:ext cx="4869687" cy="1009843"/>
          </a:xfrm>
          <a:prstGeom prst="rect">
            <a:avLst/>
          </a:prstGeom>
        </p:spPr>
      </p:pic>
      <p:pic>
        <p:nvPicPr>
          <p:cNvPr id="22" name="Picture 21" descr="Screen Shot 2017-08-14 at 7.3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10" y="3018909"/>
            <a:ext cx="6234630" cy="76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441" y="4915727"/>
            <a:ext cx="456802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But how to identify when this is possible?</a:t>
            </a:r>
          </a:p>
        </p:txBody>
      </p:sp>
    </p:spTree>
    <p:extLst>
      <p:ext uri="{BB962C8B-B14F-4D97-AF65-F5344CB8AC3E}">
        <p14:creationId xmlns:p14="http://schemas.microsoft.com/office/powerpoint/2010/main" val="96740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 in BDDs:</a:t>
            </a:r>
          </a:p>
        </p:txBody>
      </p:sp>
      <p:pic>
        <p:nvPicPr>
          <p:cNvPr id="22" name="Picture 21" descr="Screen Shot 2017-08-14 at 7.3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1" y="1783005"/>
            <a:ext cx="6234630" cy="76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176" y="2818065"/>
            <a:ext cx="8221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identify enumerations (of values) that are not using the following idea: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Not useful enumerations are related to other enumerations in the same way as the value 111…111 (which stands for values not seen so far).</a:t>
            </a:r>
          </a:p>
          <a:p>
            <a:endParaRPr lang="en-US" sz="2000" dirty="0"/>
          </a:p>
          <a:p>
            <a:r>
              <a:rPr lang="en-US" sz="2000" dirty="0"/>
              <a:t>Suppose we have variables </a:t>
            </a:r>
            <a:r>
              <a:rPr lang="en-US" sz="2000" i="1" dirty="0"/>
              <a:t>x, y, z </a:t>
            </a:r>
            <a:r>
              <a:rPr lang="en-US" sz="2000" dirty="0"/>
              <a:t>and want to free enumerations for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4757824"/>
            <a:ext cx="8913124" cy="792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4D91F-208B-C642-838C-847EBFF148E9}"/>
              </a:ext>
            </a:extLst>
          </p:cNvPr>
          <p:cNvSpPr txBox="1"/>
          <p:nvPr/>
        </p:nvSpPr>
        <p:spPr>
          <a:xfrm>
            <a:off x="461176" y="5550373"/>
            <a:ext cx="8221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This can be checked using the above type of BDD formula for each variable, then intersection over all </a:t>
            </a:r>
            <a:r>
              <a:rPr lang="en-US" sz="2000" dirty="0" err="1"/>
              <a:t>subformula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44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0D616-94FB-E949-994E-27D6E144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B3D794-8C1B-3245-988D-A7B235F8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97" y="3685540"/>
            <a:ext cx="3111500" cy="261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4701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206"/>
            <a:ext cx="7886700" cy="1325563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45" y="3919716"/>
            <a:ext cx="276291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login,John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err="1">
                <a:latin typeface="Courier"/>
                <a:cs typeface="Courier"/>
              </a:rPr>
              <a:t>open,tel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err="1">
                <a:latin typeface="Courier"/>
                <a:cs typeface="Courier"/>
              </a:rPr>
              <a:t>access,John,tel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err="1">
                <a:latin typeface="Courier"/>
                <a:cs typeface="Courier"/>
              </a:rPr>
              <a:t>close,tel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err="1">
                <a:latin typeface="Courier"/>
                <a:cs typeface="Courier"/>
              </a:rPr>
              <a:t>access,John,tel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err="1">
                <a:latin typeface="Courier"/>
                <a:cs typeface="Courier"/>
              </a:rPr>
              <a:t>logout,John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63" y="1108842"/>
            <a:ext cx="4116230" cy="1556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prop</a:t>
            </a:r>
            <a:r>
              <a:rPr lang="en-US" sz="1600" dirty="0">
                <a:latin typeface="Courier"/>
                <a:cs typeface="Courier"/>
              </a:rPr>
              <a:t> secure :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b="1" dirty="0" err="1">
                <a:latin typeface="Courier"/>
                <a:cs typeface="Courier"/>
              </a:rPr>
              <a:t>forall</a:t>
            </a:r>
            <a:r>
              <a:rPr lang="en-US" sz="1600" dirty="0">
                <a:latin typeface="Courier"/>
                <a:cs typeface="Courier"/>
              </a:rPr>
              <a:t> (user) </a:t>
            </a:r>
            <a:r>
              <a:rPr lang="en-US" sz="1600" b="1" dirty="0" err="1">
                <a:latin typeface="Courier"/>
                <a:cs typeface="Courier"/>
              </a:rPr>
              <a:t>forall</a:t>
            </a:r>
            <a:r>
              <a:rPr lang="en-US" sz="1600" dirty="0">
                <a:latin typeface="Courier"/>
                <a:cs typeface="Courier"/>
              </a:rPr>
              <a:t> (file)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    access(</a:t>
            </a:r>
            <a:r>
              <a:rPr lang="en-US" sz="1600" dirty="0" err="1">
                <a:latin typeface="Courier"/>
                <a:cs typeface="Courier"/>
              </a:rPr>
              <a:t>user,file</a:t>
            </a:r>
            <a:r>
              <a:rPr lang="en-US" sz="1600" dirty="0">
                <a:latin typeface="Courier"/>
                <a:cs typeface="Courier"/>
              </a:rPr>
              <a:t>) -&gt;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     [login(user),logout(user))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       &amp;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     [open(file),close(file))</a:t>
            </a:r>
          </a:p>
        </p:txBody>
      </p:sp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21" y="2974945"/>
            <a:ext cx="647990" cy="647990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4" idx="2"/>
            <a:endCxn id="10" idx="1"/>
          </p:cNvCxnSpPr>
          <p:nvPr/>
        </p:nvCxnSpPr>
        <p:spPr bwMode="auto">
          <a:xfrm rot="16200000" flipH="1">
            <a:off x="2360037" y="2452655"/>
            <a:ext cx="633825" cy="105874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3" idx="3"/>
          </p:cNvCxnSpPr>
          <p:nvPr/>
        </p:nvCxnSpPr>
        <p:spPr bwMode="auto">
          <a:xfrm flipV="1">
            <a:off x="2935659" y="4695192"/>
            <a:ext cx="1363726" cy="9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ight Arrow 16"/>
          <p:cNvSpPr/>
          <p:nvPr/>
        </p:nvSpPr>
        <p:spPr bwMode="auto">
          <a:xfrm flipV="1">
            <a:off x="3903800" y="3175237"/>
            <a:ext cx="301894" cy="229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 flipV="1">
            <a:off x="6637913" y="5857421"/>
            <a:ext cx="301894" cy="229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7207" y="61820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*** Property secure violated on event number 5: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    access(</a:t>
            </a:r>
            <a:r>
              <a:rPr lang="en-US" sz="1200" dirty="0" err="1">
                <a:solidFill>
                  <a:srgbClr val="FF0000"/>
                </a:solidFill>
                <a:latin typeface="Courier"/>
                <a:cs typeface="Courier"/>
              </a:rPr>
              <a:t>John,tel</a:t>
            </a:r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20" name="Picture 19" descr="Screen Shot 2017-04-25 at 5.3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6" y="1665723"/>
            <a:ext cx="4802975" cy="38403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273" y="280590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Scala parser </a:t>
            </a:r>
          </a:p>
          <a:p>
            <a:r>
              <a:rPr lang="en-US" dirty="0" err="1">
                <a:solidFill>
                  <a:srgbClr val="0000FF"/>
                </a:solidFill>
              </a:rPr>
              <a:t>combinators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006" y="5654160"/>
            <a:ext cx="3338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Apache commons CSV </a:t>
            </a:r>
          </a:p>
          <a:p>
            <a:r>
              <a:rPr lang="en-US" dirty="0">
                <a:solidFill>
                  <a:srgbClr val="0000FF"/>
                </a:solidFill>
              </a:rPr>
              <a:t>(Comma Separated Value format)</a:t>
            </a:r>
          </a:p>
          <a:p>
            <a:r>
              <a:rPr lang="en-US" dirty="0">
                <a:solidFill>
                  <a:srgbClr val="0000FF"/>
                </a:solidFill>
              </a:rPr>
              <a:t>parser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1044" y="1194103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JavaBDD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84" y="307302"/>
            <a:ext cx="1322997" cy="3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verification (RV)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80823" y="1450089"/>
            <a:ext cx="7886700" cy="28008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Follows an execution </a:t>
            </a:r>
            <a:r>
              <a:rPr lang="en-US" sz="2800" dirty="0"/>
              <a:t>and check it against a </a:t>
            </a:r>
            <a:r>
              <a:rPr lang="en-US" sz="2800" dirty="0">
                <a:solidFill>
                  <a:srgbClr val="FF0000"/>
                </a:solidFill>
              </a:rPr>
              <a:t>temporal property</a:t>
            </a:r>
            <a:r>
              <a:rPr lang="en-US" sz="2800" dirty="0"/>
              <a:t>.</a:t>
            </a:r>
          </a:p>
          <a:p>
            <a:r>
              <a:rPr lang="en-US" sz="2800" dirty="0"/>
              <a:t>Can issue </a:t>
            </a:r>
            <a:r>
              <a:rPr lang="en-US" sz="2800" dirty="0">
                <a:solidFill>
                  <a:srgbClr val="FF0000"/>
                </a:solidFill>
              </a:rPr>
              <a:t>warning</a:t>
            </a:r>
            <a:r>
              <a:rPr lang="en-US" sz="2800" dirty="0"/>
              <a:t> if property is violated (satisfied).</a:t>
            </a:r>
          </a:p>
          <a:p>
            <a:r>
              <a:rPr lang="en-US" sz="2800" dirty="0"/>
              <a:t>While </a:t>
            </a:r>
            <a:r>
              <a:rPr lang="en-US" sz="2800" dirty="0">
                <a:solidFill>
                  <a:srgbClr val="FF0000"/>
                </a:solidFill>
              </a:rPr>
              <a:t>model checking </a:t>
            </a:r>
            <a:r>
              <a:rPr lang="en-US" sz="2800" dirty="0"/>
              <a:t>can check </a:t>
            </a:r>
            <a:r>
              <a:rPr lang="en-US" sz="2800" dirty="0">
                <a:solidFill>
                  <a:srgbClr val="FF0000"/>
                </a:solidFill>
              </a:rPr>
              <a:t>unbounded executions in a model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RV</a:t>
            </a:r>
            <a:r>
              <a:rPr lang="en-US" sz="2800" dirty="0"/>
              <a:t> checks the </a:t>
            </a:r>
            <a:r>
              <a:rPr lang="en-US" sz="2800" dirty="0">
                <a:solidFill>
                  <a:schemeClr val="accent1"/>
                </a:solidFill>
              </a:rPr>
              <a:t>prefixes </a:t>
            </a:r>
            <a:r>
              <a:rPr lang="en-US" sz="2800" dirty="0"/>
              <a:t>of actual executions.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FB0D1-825C-8243-9CDA-3A02F1B91FA1}"/>
              </a:ext>
            </a:extLst>
          </p:cNvPr>
          <p:cNvSpPr txBox="1"/>
          <p:nvPr/>
        </p:nvSpPr>
        <p:spPr>
          <a:xfrm>
            <a:off x="4572000" y="53900"/>
            <a:ext cx="44869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Verification of executions of complex systems </a:t>
            </a:r>
          </a:p>
          <a:p>
            <a:r>
              <a:rPr lang="en-US" dirty="0"/>
              <a:t>where full formal verification is not an option.</a:t>
            </a:r>
          </a:p>
        </p:txBody>
      </p:sp>
    </p:spTree>
    <p:extLst>
      <p:ext uri="{BB962C8B-B14F-4D97-AF65-F5344CB8AC3E}">
        <p14:creationId xmlns:p14="http://schemas.microsoft.com/office/powerpoint/2010/main" val="289462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17 at 7.0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246"/>
            <a:ext cx="9144000" cy="4817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6732" y="631171"/>
            <a:ext cx="311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javabdd.sourceforge.net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507E9-85E8-F645-B4B5-21DE29D9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7EE1-7CF4-F244-89AF-FC9D0A62C07F}" type="datetime1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63427-D254-554B-AB37-4B0D7097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2BD02-C850-F04A-AFF1-0B70587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96820-2D76-574E-8862-B2C14A4A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2" y="0"/>
            <a:ext cx="875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2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53882-1416-0942-8BDC-325C4046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39C14-160F-DF42-A264-1BC6AFB6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365"/>
            <a:ext cx="9144000" cy="48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F552-5B1E-5643-951A-FE5BE288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property and trace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95C77-342A-304B-89F1-D0F6AAADF52F}"/>
              </a:ext>
            </a:extLst>
          </p:cNvPr>
          <p:cNvSpPr txBox="1"/>
          <p:nvPr/>
        </p:nvSpPr>
        <p:spPr>
          <a:xfrm>
            <a:off x="1646870" y="2303106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9377-E956-984D-BC95-A750D8362367}"/>
              </a:ext>
            </a:extLst>
          </p:cNvPr>
          <p:cNvSpPr txBox="1"/>
          <p:nvPr/>
        </p:nvSpPr>
        <p:spPr>
          <a:xfrm>
            <a:off x="3732315" y="3403818"/>
            <a:ext cx="11760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open(f1)</a:t>
            </a:r>
            <a:br>
              <a:rPr lang="en-US" dirty="0"/>
            </a:br>
            <a:r>
              <a:rPr lang="en-US" dirty="0"/>
              <a:t>open(f2)</a:t>
            </a:r>
            <a:br>
              <a:rPr lang="en-US" dirty="0"/>
            </a:br>
            <a:r>
              <a:rPr lang="en-US" dirty="0"/>
              <a:t>open(f3)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close(f1)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close(f2)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close(f3)</a:t>
            </a:r>
          </a:p>
          <a:p>
            <a:r>
              <a:rPr lang="en-US" dirty="0"/>
              <a:t>open(f1)</a:t>
            </a:r>
          </a:p>
          <a:p>
            <a:r>
              <a:rPr lang="en-US" dirty="0">
                <a:solidFill>
                  <a:srgbClr val="7030A0"/>
                </a:solidFill>
              </a:rPr>
              <a:t>open(f4)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write(f4,2)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9BED0-C93B-8A42-93F4-651FB329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264" y="4277637"/>
            <a:ext cx="1411872" cy="837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4A5551-F280-FE47-9138-B08CABD7E49F}"/>
              </a:ext>
            </a:extLst>
          </p:cNvPr>
          <p:cNvGrpSpPr/>
          <p:nvPr/>
        </p:nvGrpSpPr>
        <p:grpSpPr>
          <a:xfrm>
            <a:off x="904279" y="5014634"/>
            <a:ext cx="2828036" cy="1050707"/>
            <a:chOff x="904279" y="4851348"/>
            <a:chExt cx="2828036" cy="1050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F460E-5566-0A4B-BEAD-14BA3105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279" y="4851348"/>
              <a:ext cx="2108562" cy="105070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B6FAE1-69ED-D840-8109-EE5F3A2E64F6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3012841" y="5376702"/>
              <a:ext cx="719474" cy="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1CAA5B-6250-0E44-BC65-7D0FB5A1CE21}"/>
              </a:ext>
            </a:extLst>
          </p:cNvPr>
          <p:cNvSpPr txBox="1"/>
          <p:nvPr/>
        </p:nvSpPr>
        <p:spPr>
          <a:xfrm>
            <a:off x="5397500" y="3162300"/>
            <a:ext cx="32304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 bits: 00, 01, 10 (11 is reserved)</a:t>
            </a:r>
          </a:p>
        </p:txBody>
      </p:sp>
    </p:spTree>
    <p:extLst>
      <p:ext uri="{BB962C8B-B14F-4D97-AF65-F5344CB8AC3E}">
        <p14:creationId xmlns:p14="http://schemas.microsoft.com/office/powerpoint/2010/main" val="30614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17 at 9.3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" y="2744627"/>
            <a:ext cx="8636000" cy="55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5DE07-2E48-1B40-A0E1-955CCB584B81}"/>
              </a:ext>
            </a:extLst>
          </p:cNvPr>
          <p:cNvSpPr txBox="1"/>
          <p:nvPr/>
        </p:nvSpPr>
        <p:spPr>
          <a:xfrm>
            <a:off x="3224107" y="4294293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dejavu</a:t>
            </a:r>
            <a:r>
              <a:rPr lang="en-US" dirty="0"/>
              <a:t>   </a:t>
            </a:r>
            <a:r>
              <a:rPr lang="en-US" dirty="0" err="1"/>
              <a:t>spec.qtl</a:t>
            </a:r>
            <a:r>
              <a:rPr lang="en-US" dirty="0"/>
              <a:t>   </a:t>
            </a:r>
            <a:r>
              <a:rPr lang="en-US" dirty="0" err="1"/>
              <a:t>log.csv</a:t>
            </a:r>
            <a:r>
              <a:rPr lang="en-US" dirty="0"/>
              <a:t>   2</a:t>
            </a:r>
          </a:p>
        </p:txBody>
      </p:sp>
    </p:spTree>
    <p:extLst>
      <p:ext uri="{BB962C8B-B14F-4D97-AF65-F5344CB8AC3E}">
        <p14:creationId xmlns:p14="http://schemas.microsoft.com/office/powerpoint/2010/main" val="4186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93265-0336-B649-A904-231FC57C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5D50-C62B-4D4D-B973-D72E8B69ECE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1DF3F-886C-F742-A4DF-5FB4A8A7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294" y="1168400"/>
            <a:ext cx="4726788" cy="4472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DA3FCF-80D2-4F48-A233-B9809A474D77}"/>
              </a:ext>
            </a:extLst>
          </p:cNvPr>
          <p:cNvSpPr txBox="1"/>
          <p:nvPr/>
        </p:nvSpPr>
        <p:spPr>
          <a:xfrm>
            <a:off x="4572000" y="1596086"/>
            <a:ext cx="411497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def </a:t>
            </a:r>
            <a:r>
              <a:rPr lang="en-US" dirty="0"/>
              <a:t>evaluate(): Boolean = {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(7) = build("open")(</a:t>
            </a:r>
            <a:r>
              <a:rPr lang="en-US" i="1" dirty="0"/>
              <a:t>V</a:t>
            </a:r>
            <a:r>
              <a:rPr lang="en-US" dirty="0"/>
              <a:t>("f"))</a:t>
            </a:r>
          </a:p>
          <a:p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(6) = build("close")(</a:t>
            </a:r>
            <a:r>
              <a:rPr lang="en-US" i="1" dirty="0"/>
              <a:t>V</a:t>
            </a:r>
            <a:r>
              <a:rPr lang="en-US" dirty="0"/>
              <a:t>("f"))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(5) = </a:t>
            </a:r>
            <a:r>
              <a:rPr lang="en-US" i="1" dirty="0"/>
              <a:t>now</a:t>
            </a:r>
            <a:r>
              <a:rPr lang="en-US" dirty="0"/>
              <a:t>(6).not()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(4) = </a:t>
            </a:r>
            <a:r>
              <a:rPr lang="en-US" i="1" dirty="0"/>
              <a:t>now</a:t>
            </a:r>
            <a:r>
              <a:rPr lang="en-US" dirty="0"/>
              <a:t>(7).or(</a:t>
            </a:r>
            <a:r>
              <a:rPr lang="en-US" i="1" dirty="0"/>
              <a:t>now</a:t>
            </a:r>
            <a:r>
              <a:rPr lang="en-US" dirty="0"/>
              <a:t>(5).and(</a:t>
            </a:r>
            <a:r>
              <a:rPr lang="en-US" i="1" dirty="0"/>
              <a:t>pre</a:t>
            </a:r>
            <a:r>
              <a:rPr lang="en-US" dirty="0"/>
              <a:t>(4)))  </a:t>
            </a:r>
          </a:p>
          <a:p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(3) = build("write")(</a:t>
            </a:r>
            <a:r>
              <a:rPr lang="en-US" i="1" dirty="0"/>
              <a:t>V</a:t>
            </a:r>
            <a:r>
              <a:rPr lang="en-US" dirty="0"/>
              <a:t>("f"),</a:t>
            </a:r>
            <a:r>
              <a:rPr lang="en-US" i="1" dirty="0"/>
              <a:t>V</a:t>
            </a:r>
            <a:r>
              <a:rPr lang="en-US" dirty="0"/>
              <a:t>("d"))</a:t>
            </a:r>
            <a:endParaRPr lang="en-US" i="1" dirty="0"/>
          </a:p>
          <a:p>
            <a:r>
              <a:rPr lang="en-US" i="1" dirty="0"/>
              <a:t>  now</a:t>
            </a:r>
            <a:r>
              <a:rPr lang="en-US" dirty="0"/>
              <a:t>(2) = </a:t>
            </a:r>
            <a:r>
              <a:rPr lang="en-US" i="1" dirty="0"/>
              <a:t>now</a:t>
            </a:r>
            <a:r>
              <a:rPr lang="en-US" dirty="0"/>
              <a:t>(3).exist(</a:t>
            </a:r>
            <a:r>
              <a:rPr lang="en-US" i="1" dirty="0" err="1"/>
              <a:t>var_d</a:t>
            </a:r>
            <a:r>
              <a:rPr lang="en-US" dirty="0" err="1"/>
              <a:t>.</a:t>
            </a:r>
            <a:r>
              <a:rPr lang="en-US" i="1" dirty="0" err="1"/>
              <a:t>quantvar</a:t>
            </a:r>
            <a:r>
              <a:rPr lang="en-US" dirty="0"/>
              <a:t>)  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(1) = </a:t>
            </a:r>
            <a:r>
              <a:rPr lang="en-US" i="1" dirty="0"/>
              <a:t>now</a:t>
            </a:r>
            <a:r>
              <a:rPr lang="en-US" dirty="0"/>
              <a:t>(2).not().or(</a:t>
            </a:r>
            <a:r>
              <a:rPr lang="en-US" i="1" dirty="0"/>
              <a:t>now</a:t>
            </a:r>
            <a:r>
              <a:rPr lang="en-US" dirty="0"/>
              <a:t>(4))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(0) = </a:t>
            </a:r>
            <a:r>
              <a:rPr lang="en-US" i="1" dirty="0"/>
              <a:t>now</a:t>
            </a:r>
            <a:r>
              <a:rPr lang="en-US" dirty="0"/>
              <a:t>(1).</a:t>
            </a:r>
            <a:r>
              <a:rPr lang="en-US" dirty="0" err="1"/>
              <a:t>forAll</a:t>
            </a:r>
            <a:r>
              <a:rPr lang="en-US" dirty="0"/>
              <a:t>(</a:t>
            </a:r>
            <a:r>
              <a:rPr lang="en-US" i="1" dirty="0" err="1"/>
              <a:t>var_f</a:t>
            </a:r>
            <a:r>
              <a:rPr lang="en-US" dirty="0" err="1"/>
              <a:t>.</a:t>
            </a:r>
            <a:r>
              <a:rPr lang="en-US" i="1" dirty="0" err="1"/>
              <a:t>quantvar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val</a:t>
            </a:r>
            <a:r>
              <a:rPr lang="en-US" b="1" dirty="0"/>
              <a:t> </a:t>
            </a:r>
            <a:r>
              <a:rPr lang="en-US" dirty="0"/>
              <a:t>error = </a:t>
            </a:r>
            <a:r>
              <a:rPr lang="en-US" i="1" dirty="0"/>
              <a:t>now</a:t>
            </a:r>
            <a:r>
              <a:rPr lang="en-US" dirty="0"/>
              <a:t>(0).</a:t>
            </a:r>
            <a:r>
              <a:rPr lang="en-US" dirty="0" err="1"/>
              <a:t>isZero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 err="1"/>
              <a:t>tmp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now; now </a:t>
            </a:r>
            <a:r>
              <a:rPr lang="en-US" dirty="0"/>
              <a:t>= </a:t>
            </a:r>
            <a:r>
              <a:rPr lang="en-US" i="1" dirty="0"/>
              <a:t>pre; pre </a:t>
            </a:r>
            <a:r>
              <a:rPr lang="en-US" dirty="0"/>
              <a:t>= </a:t>
            </a:r>
            <a:r>
              <a:rPr lang="en-US" i="1" dirty="0" err="1"/>
              <a:t>tmp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!error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3DFEA-2893-9B42-AA53-BF618099AAF4}"/>
              </a:ext>
            </a:extLst>
          </p:cNvPr>
          <p:cNvSpPr txBox="1"/>
          <p:nvPr/>
        </p:nvSpPr>
        <p:spPr>
          <a:xfrm>
            <a:off x="1943947" y="441184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</p:spTree>
    <p:extLst>
      <p:ext uri="{BB962C8B-B14F-4D97-AF65-F5344CB8AC3E}">
        <p14:creationId xmlns:p14="http://schemas.microsoft.com/office/powerpoint/2010/main" val="4262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619261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1760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open(f1)</a:t>
            </a:r>
            <a:br>
              <a:rPr lang="en-US" dirty="0"/>
            </a:br>
            <a:r>
              <a:rPr lang="en-US" dirty="0"/>
              <a:t>open(f2)</a:t>
            </a:r>
            <a:br>
              <a:rPr lang="en-US" dirty="0"/>
            </a:br>
            <a:r>
              <a:rPr lang="en-US" dirty="0"/>
              <a:t>open(f3)</a:t>
            </a:r>
            <a:br>
              <a:rPr lang="en-US" dirty="0"/>
            </a:br>
            <a:r>
              <a:rPr lang="en-US" dirty="0"/>
              <a:t>close(f1)</a:t>
            </a:r>
            <a:br>
              <a:rPr lang="en-US" dirty="0"/>
            </a:br>
            <a:r>
              <a:rPr lang="en-US" dirty="0"/>
              <a:t>close(f2)</a:t>
            </a:r>
            <a:br>
              <a:rPr lang="en-US" dirty="0"/>
            </a:br>
            <a:r>
              <a:rPr lang="en-US" dirty="0"/>
              <a:t>close(f3)</a:t>
            </a:r>
            <a:br>
              <a:rPr lang="en-US" dirty="0"/>
            </a:br>
            <a:r>
              <a:rPr lang="en-US" dirty="0"/>
              <a:t>open(f1)</a:t>
            </a:r>
            <a:br>
              <a:rPr lang="en-US" dirty="0"/>
            </a:br>
            <a:r>
              <a:rPr lang="en-US" dirty="0"/>
              <a:t>open(f4)</a:t>
            </a:r>
            <a:br>
              <a:rPr lang="en-US" dirty="0"/>
            </a:br>
            <a:r>
              <a:rPr lang="en-US" dirty="0"/>
              <a:t>write(f4,2)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25665-E00E-5447-A79C-2C65700F2BF5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</p:spTree>
    <p:extLst>
      <p:ext uri="{BB962C8B-B14F-4D97-AF65-F5344CB8AC3E}">
        <p14:creationId xmlns:p14="http://schemas.microsoft.com/office/powerpoint/2010/main" val="40030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619261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8008F-5F46-C541-87C7-248A455415AC}"/>
              </a:ext>
            </a:extLst>
          </p:cNvPr>
          <p:cNvSpPr txBox="1"/>
          <p:nvPr/>
        </p:nvSpPr>
        <p:spPr>
          <a:xfrm>
            <a:off x="520573" y="228598"/>
            <a:ext cx="14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CSV FORMAT: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8B757-96D0-304E-9B99-FE92CD7CC65E}"/>
              </a:ext>
            </a:extLst>
          </p:cNvPr>
          <p:cNvSpPr txBox="1"/>
          <p:nvPr/>
        </p:nvSpPr>
        <p:spPr>
          <a:xfrm>
            <a:off x="233815" y="3877837"/>
            <a:ext cx="4552170" cy="2862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Formula contains two variables: f, m</a:t>
            </a:r>
          </a:p>
          <a:p>
            <a:endParaRPr lang="en-US" dirty="0"/>
          </a:p>
          <a:p>
            <a:r>
              <a:rPr lang="en-US" dirty="0"/>
              <a:t>Two bits per variable, giving combinations</a:t>
            </a:r>
          </a:p>
          <a:p>
            <a:endParaRPr lang="en-US" dirty="0"/>
          </a:p>
          <a:p>
            <a:r>
              <a:rPr lang="en-US" dirty="0"/>
              <a:t>             00, 01, 10, and 11</a:t>
            </a:r>
          </a:p>
          <a:p>
            <a:endParaRPr lang="en-US" dirty="0"/>
          </a:p>
          <a:p>
            <a:r>
              <a:rPr lang="en-US" dirty="0"/>
              <a:t>11 is devoted to represent values not yet seen.</a:t>
            </a:r>
          </a:p>
          <a:p>
            <a:endParaRPr lang="en-US" dirty="0"/>
          </a:p>
          <a:p>
            <a:r>
              <a:rPr lang="en-US" dirty="0"/>
              <a:t>Therefore two bits can represent three values</a:t>
            </a:r>
          </a:p>
          <a:p>
            <a:r>
              <a:rPr lang="en-US" dirty="0"/>
              <a:t>per variable: 00, 01, 10.</a:t>
            </a:r>
          </a:p>
        </p:txBody>
      </p:sp>
    </p:spTree>
    <p:extLst>
      <p:ext uri="{BB962C8B-B14F-4D97-AF65-F5344CB8AC3E}">
        <p14:creationId xmlns:p14="http://schemas.microsoft.com/office/powerpoint/2010/main" val="28872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619261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E51D9-8848-9242-B0D3-CF19E852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680" y="3320501"/>
            <a:ext cx="2108200" cy="317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55C0B-BFF4-3F43-9816-4E15AE38C7A2}"/>
              </a:ext>
            </a:extLst>
          </p:cNvPr>
          <p:cNvSpPr txBox="1"/>
          <p:nvPr/>
        </p:nvSpPr>
        <p:spPr>
          <a:xfrm>
            <a:off x="2138483" y="6236628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avail(f) initially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116CE-3780-DF47-A588-B9EE9DD2590C}"/>
              </a:ext>
            </a:extLst>
          </p:cNvPr>
          <p:cNvSpPr txBox="1"/>
          <p:nvPr/>
        </p:nvSpPr>
        <p:spPr>
          <a:xfrm>
            <a:off x="184508" y="3320501"/>
            <a:ext cx="1785805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Bit patterns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/>
              <a:t> available for f:</a:t>
            </a:r>
          </a:p>
          <a:p>
            <a:endParaRPr lang="en-US" dirty="0"/>
          </a:p>
          <a:p>
            <a:r>
              <a:rPr lang="en-US" dirty="0"/>
              <a:t> 00, 01, 10</a:t>
            </a:r>
          </a:p>
          <a:p>
            <a:endParaRPr lang="en-US" dirty="0"/>
          </a:p>
          <a:p>
            <a:r>
              <a:rPr lang="en-US" dirty="0"/>
              <a:t>Namely all that </a:t>
            </a:r>
          </a:p>
          <a:p>
            <a:r>
              <a:rPr lang="en-US" b="1" dirty="0"/>
              <a:t>differ from</a:t>
            </a:r>
            <a:r>
              <a:rPr lang="en-US" dirty="0"/>
              <a:t>: 11,</a:t>
            </a:r>
          </a:p>
          <a:p>
            <a:endParaRPr lang="en-US" dirty="0"/>
          </a:p>
          <a:p>
            <a:r>
              <a:rPr lang="en-US" dirty="0"/>
              <a:t>which is only pattern leading to 0.</a:t>
            </a:r>
          </a:p>
        </p:txBody>
      </p:sp>
    </p:spTree>
    <p:extLst>
      <p:ext uri="{BB962C8B-B14F-4D97-AF65-F5344CB8AC3E}">
        <p14:creationId xmlns:p14="http://schemas.microsoft.com/office/powerpoint/2010/main" val="263058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EA6C6F-3DA1-C54D-91B0-601A07867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34" y="3320501"/>
            <a:ext cx="2108200" cy="317500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7761514" y="5050971"/>
            <a:ext cx="729343" cy="3918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114B5-FBC1-E74D-ACDD-2B1A8138248C}"/>
              </a:ext>
            </a:extLst>
          </p:cNvPr>
          <p:cNvSpPr txBox="1"/>
          <p:nvPr/>
        </p:nvSpPr>
        <p:spPr>
          <a:xfrm>
            <a:off x="184509" y="3558971"/>
            <a:ext cx="167717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BDD for f1: 10.</a:t>
            </a:r>
          </a:p>
          <a:p>
            <a:endParaRPr lang="en-US" dirty="0"/>
          </a:p>
          <a:p>
            <a:r>
              <a:rPr lang="en-US" dirty="0"/>
              <a:t>Picked from avail(f) with SAT solver.</a:t>
            </a:r>
          </a:p>
        </p:txBody>
      </p:sp>
    </p:spTree>
    <p:extLst>
      <p:ext uri="{BB962C8B-B14F-4D97-AF65-F5344CB8AC3E}">
        <p14:creationId xmlns:p14="http://schemas.microsoft.com/office/powerpoint/2010/main" val="66172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34EF58-D4C3-B247-80E8-55CF9509E7BC}"/>
              </a:ext>
            </a:extLst>
          </p:cNvPr>
          <p:cNvSpPr txBox="1"/>
          <p:nvPr/>
        </p:nvSpPr>
        <p:spPr>
          <a:xfrm>
            <a:off x="1718609" y="1557053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15727-4026-8340-A0D0-26F454039373}"/>
              </a:ext>
            </a:extLst>
          </p:cNvPr>
          <p:cNvSpPr txBox="1"/>
          <p:nvPr/>
        </p:nvSpPr>
        <p:spPr>
          <a:xfrm>
            <a:off x="6810401" y="1557053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90D355-9D7F-E042-B6B6-79EB40EB9C9A}"/>
              </a:ext>
            </a:extLst>
          </p:cNvPr>
          <p:cNvGrpSpPr/>
          <p:nvPr/>
        </p:nvGrpSpPr>
        <p:grpSpPr>
          <a:xfrm>
            <a:off x="254481" y="2492833"/>
            <a:ext cx="4165114" cy="2743197"/>
            <a:chOff x="254481" y="2492833"/>
            <a:chExt cx="4165114" cy="27431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3D3102-5BC6-8F41-A0FD-BB68E88D3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88418" y="2835733"/>
              <a:ext cx="2743196" cy="20573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68BE75-BDD0-1140-A060-0A41D129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019298" y="2835733"/>
              <a:ext cx="2743197" cy="20573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78D5F-9C8E-404A-B952-3034D88F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8197" y="2737037"/>
            <a:ext cx="3565115" cy="26738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408C3-2227-5841-AB92-DD7201650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" y="2302283"/>
            <a:ext cx="4724457" cy="3543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24834-256F-2F49-941A-1A45CE37E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480" y="5394596"/>
            <a:ext cx="1663700" cy="121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4DA79-9935-F147-B95C-25CC69CE95E1}"/>
              </a:ext>
            </a:extLst>
          </p:cNvPr>
          <p:cNvSpPr txBox="1"/>
          <p:nvPr/>
        </p:nvSpPr>
        <p:spPr>
          <a:xfrm>
            <a:off x="6655442" y="3530279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 250$/night</a:t>
            </a:r>
          </a:p>
        </p:txBody>
      </p:sp>
    </p:spTree>
    <p:extLst>
      <p:ext uri="{BB962C8B-B14F-4D97-AF65-F5344CB8AC3E}">
        <p14:creationId xmlns:p14="http://schemas.microsoft.com/office/powerpoint/2010/main" val="7241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4.07407E-6 L 0.48923 4.0740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6812476" y="4352287"/>
            <a:ext cx="1362695" cy="3938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AB6CD-B689-E045-BDF8-DF4681FC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843" y="3322100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08D63-9965-5E4C-BB54-B0780ED632B8}"/>
              </a:ext>
            </a:extLst>
          </p:cNvPr>
          <p:cNvSpPr txBox="1"/>
          <p:nvPr/>
        </p:nvSpPr>
        <p:spPr>
          <a:xfrm>
            <a:off x="184509" y="3558971"/>
            <a:ext cx="167717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BDD for all files opened and not closed since. </a:t>
            </a:r>
          </a:p>
          <a:p>
            <a:endParaRPr lang="en-US" dirty="0"/>
          </a:p>
          <a:p>
            <a:r>
              <a:rPr lang="en-US" dirty="0"/>
              <a:t>This is file f1 just opened,  represented by 01.</a:t>
            </a:r>
          </a:p>
          <a:p>
            <a:endParaRPr lang="en-US" dirty="0"/>
          </a:p>
          <a:p>
            <a:r>
              <a:rPr lang="en-US" dirty="0"/>
              <a:t>Same as for node 7.</a:t>
            </a:r>
          </a:p>
        </p:txBody>
      </p:sp>
    </p:spTree>
    <p:extLst>
      <p:ext uri="{BB962C8B-B14F-4D97-AF65-F5344CB8AC3E}">
        <p14:creationId xmlns:p14="http://schemas.microsoft.com/office/powerpoint/2010/main" val="217934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460667" y="5027202"/>
            <a:ext cx="940133" cy="4156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413F7-8F09-A648-A070-5B8B525BB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392" y="4374997"/>
            <a:ext cx="1917835" cy="13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188020" y="4329456"/>
            <a:ext cx="1506695" cy="4602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413F7-8F09-A648-A070-5B8B525BB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392" y="4374997"/>
            <a:ext cx="1917835" cy="13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327553" y="3630579"/>
            <a:ext cx="2749648" cy="4624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80F08-C8C7-A843-9D72-9DF8CB24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58" y="4687511"/>
            <a:ext cx="2138136" cy="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42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088066" y="2921606"/>
            <a:ext cx="3217733" cy="4638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80F08-C8C7-A843-9D72-9DF8CB24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58" y="4687511"/>
            <a:ext cx="2138136" cy="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6698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0C77A-587A-8B41-948F-E4880516E9BA}"/>
              </a:ext>
            </a:extLst>
          </p:cNvPr>
          <p:cNvSpPr txBox="1"/>
          <p:nvPr/>
        </p:nvSpPr>
        <p:spPr>
          <a:xfrm>
            <a:off x="2356203" y="6236628"/>
            <a:ext cx="82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avail(f)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170DA-DFD2-9A44-89CB-FC6BCAC9B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078" y="4243242"/>
            <a:ext cx="1816100" cy="226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7933B-1249-6649-92F3-2B74AF344F51}"/>
              </a:ext>
            </a:extLst>
          </p:cNvPr>
          <p:cNvSpPr txBox="1"/>
          <p:nvPr/>
        </p:nvSpPr>
        <p:spPr>
          <a:xfrm>
            <a:off x="184509" y="3335951"/>
            <a:ext cx="167717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Available bit patterns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 </a:t>
            </a:r>
            <a:r>
              <a:rPr lang="en-US" dirty="0"/>
              <a:t>for f after allocating 10 are 00, 01.</a:t>
            </a:r>
          </a:p>
          <a:p>
            <a:endParaRPr lang="en-US" dirty="0"/>
          </a:p>
          <a:p>
            <a:r>
              <a:rPr lang="en-US" dirty="0"/>
              <a:t>That is: leftmost bit (b1) is 0.</a:t>
            </a:r>
          </a:p>
          <a:p>
            <a:endParaRPr lang="en-US" dirty="0"/>
          </a:p>
          <a:p>
            <a:r>
              <a:rPr lang="en-US" dirty="0"/>
              <a:t>Note: BDD does not refer to b0.</a:t>
            </a:r>
          </a:p>
        </p:txBody>
      </p:sp>
    </p:spTree>
    <p:extLst>
      <p:ext uri="{BB962C8B-B14F-4D97-AF65-F5344CB8AC3E}">
        <p14:creationId xmlns:p14="http://schemas.microsoft.com/office/powerpoint/2010/main" val="476238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94196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7761514" y="5050971"/>
            <a:ext cx="729343" cy="3918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F7D79-A94B-FC46-95ED-A16837F9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86" y="3320501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1A739-3B88-1B4C-9A73-53C07FB63D76}"/>
              </a:ext>
            </a:extLst>
          </p:cNvPr>
          <p:cNvSpPr txBox="1"/>
          <p:nvPr/>
        </p:nvSpPr>
        <p:spPr>
          <a:xfrm>
            <a:off x="184509" y="3558971"/>
            <a:ext cx="16771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Pattern 01 is allocated to f2.</a:t>
            </a:r>
          </a:p>
        </p:txBody>
      </p:sp>
    </p:spTree>
    <p:extLst>
      <p:ext uri="{BB962C8B-B14F-4D97-AF65-F5344CB8AC3E}">
        <p14:creationId xmlns:p14="http://schemas.microsoft.com/office/powerpoint/2010/main" val="605053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94196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6801590" y="4341401"/>
            <a:ext cx="1358334" cy="4047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17F1C-A000-A241-9F9D-8EC1B89B1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09" y="3322100"/>
            <a:ext cx="2616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4C9DD-7A9A-FE46-B617-3FE3AE331BBE}"/>
              </a:ext>
            </a:extLst>
          </p:cNvPr>
          <p:cNvSpPr txBox="1"/>
          <p:nvPr/>
        </p:nvSpPr>
        <p:spPr>
          <a:xfrm>
            <a:off x="184509" y="3558971"/>
            <a:ext cx="162252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represents the patterns:</a:t>
            </a:r>
          </a:p>
          <a:p>
            <a:endParaRPr lang="en-US" dirty="0"/>
          </a:p>
          <a:p>
            <a:r>
              <a:rPr lang="en-US" dirty="0"/>
              <a:t>  10 for file f1</a:t>
            </a:r>
          </a:p>
          <a:p>
            <a:r>
              <a:rPr lang="en-US" dirty="0"/>
              <a:t>  01 for file f2</a:t>
            </a:r>
          </a:p>
          <a:p>
            <a:endParaRPr lang="en-US" dirty="0"/>
          </a:p>
          <a:p>
            <a:r>
              <a:rPr lang="en-US" dirty="0"/>
              <a:t>Those opened and not closed since.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C1718-DE00-2B4F-A64F-09D658363526}"/>
              </a:ext>
            </a:extLst>
          </p:cNvPr>
          <p:cNvSpPr/>
          <p:nvPr/>
        </p:nvSpPr>
        <p:spPr>
          <a:xfrm>
            <a:off x="1576150" y="62584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OR(</a:t>
            </a:r>
            <a:r>
              <a:rPr lang="en-US" dirty="0"/>
              <a:t>BDD(10),BDD(01))</a:t>
            </a:r>
          </a:p>
        </p:txBody>
      </p:sp>
    </p:spTree>
    <p:extLst>
      <p:ext uri="{BB962C8B-B14F-4D97-AF65-F5344CB8AC3E}">
        <p14:creationId xmlns:p14="http://schemas.microsoft.com/office/powerpoint/2010/main" val="123037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188020" y="4329456"/>
            <a:ext cx="1506695" cy="4602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413F7-8F09-A648-A070-5B8B525BB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392" y="4374997"/>
            <a:ext cx="1917835" cy="1304409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E854496-BE15-4348-9609-3CDC9D888B1A}"/>
              </a:ext>
            </a:extLst>
          </p:cNvPr>
          <p:cNvSpPr/>
          <p:nvPr/>
        </p:nvSpPr>
        <p:spPr>
          <a:xfrm>
            <a:off x="5515879" y="5027201"/>
            <a:ext cx="884921" cy="4156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F8454A8-7AA4-6F48-803C-37F74B6F723A}"/>
              </a:ext>
            </a:extLst>
          </p:cNvPr>
          <p:cNvSpPr/>
          <p:nvPr/>
        </p:nvSpPr>
        <p:spPr>
          <a:xfrm>
            <a:off x="326165" y="94196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3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11847"/>
            <a:ext cx="4116259" cy="389454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088066" y="2921606"/>
            <a:ext cx="3217733" cy="4638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80F08-C8C7-A843-9D72-9DF8CB24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58" y="4687511"/>
            <a:ext cx="2138136" cy="893457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778E17D3-CF9D-B947-B793-40D7DD9CD830}"/>
              </a:ext>
            </a:extLst>
          </p:cNvPr>
          <p:cNvSpPr/>
          <p:nvPr/>
        </p:nvSpPr>
        <p:spPr>
          <a:xfrm>
            <a:off x="5392867" y="3626988"/>
            <a:ext cx="2673448" cy="4551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EFF38B0-C4C9-2949-B105-FE85737F6237}"/>
              </a:ext>
            </a:extLst>
          </p:cNvPr>
          <p:cNvSpPr/>
          <p:nvPr/>
        </p:nvSpPr>
        <p:spPr>
          <a:xfrm>
            <a:off x="326165" y="94196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time temporal formulas</a:t>
            </a:r>
          </a:p>
        </p:txBody>
      </p:sp>
      <p:pic>
        <p:nvPicPr>
          <p:cNvPr id="21" name="Picture 20" descr="Screen Shot 2017-08-14 at 7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8" y="2009066"/>
            <a:ext cx="4869687" cy="1009843"/>
          </a:xfrm>
          <a:prstGeom prst="rect">
            <a:avLst/>
          </a:prstGeom>
        </p:spPr>
      </p:pic>
      <p:pic>
        <p:nvPicPr>
          <p:cNvPr id="22" name="Picture 21" descr="Screen Shot 2017-08-14 at 7.3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10" y="3018909"/>
            <a:ext cx="6234630" cy="7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7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12141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7761514" y="5050971"/>
            <a:ext cx="729343" cy="3918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A957D-CE0D-ED47-80DF-C98EC63CD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60" y="3318491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85A69D-00F8-2E40-BEBC-E115B03FA697}"/>
              </a:ext>
            </a:extLst>
          </p:cNvPr>
          <p:cNvSpPr txBox="1"/>
          <p:nvPr/>
        </p:nvSpPr>
        <p:spPr>
          <a:xfrm>
            <a:off x="184509" y="3558971"/>
            <a:ext cx="167717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Last available pattern 00 assigned to f3.</a:t>
            </a:r>
          </a:p>
          <a:p>
            <a:endParaRPr lang="en-US" dirty="0"/>
          </a:p>
          <a:p>
            <a:r>
              <a:rPr lang="en-US" dirty="0"/>
              <a:t>avail(f) becomes FALSE.</a:t>
            </a:r>
          </a:p>
        </p:txBody>
      </p:sp>
    </p:spTree>
    <p:extLst>
      <p:ext uri="{BB962C8B-B14F-4D97-AF65-F5344CB8AC3E}">
        <p14:creationId xmlns:p14="http://schemas.microsoft.com/office/powerpoint/2010/main" val="328702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1214115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6812476" y="4352287"/>
            <a:ext cx="1330038" cy="4156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87BE2-2088-174C-8DB2-172FEAAB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827" y="3327007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54051-1433-B945-8BA5-9148ABC5B196}"/>
              </a:ext>
            </a:extLst>
          </p:cNvPr>
          <p:cNvSpPr txBox="1"/>
          <p:nvPr/>
        </p:nvSpPr>
        <p:spPr>
          <a:xfrm>
            <a:off x="184509" y="3558971"/>
            <a:ext cx="185112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Represents all patterns for files f1, f2, f3: </a:t>
            </a:r>
          </a:p>
          <a:p>
            <a:endParaRPr lang="en-US" dirty="0"/>
          </a:p>
          <a:p>
            <a:r>
              <a:rPr lang="en-US" dirty="0"/>
              <a:t>  10, 01, 00</a:t>
            </a:r>
          </a:p>
          <a:p>
            <a:endParaRPr lang="en-US" dirty="0"/>
          </a:p>
          <a:p>
            <a:r>
              <a:rPr lang="en-US" dirty="0"/>
              <a:t>These are the patterns different from 11.</a:t>
            </a:r>
          </a:p>
        </p:txBody>
      </p:sp>
    </p:spTree>
    <p:extLst>
      <p:ext uri="{BB962C8B-B14F-4D97-AF65-F5344CB8AC3E}">
        <p14:creationId xmlns:p14="http://schemas.microsoft.com/office/powerpoint/2010/main" val="2329364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1475379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54051-1433-B945-8BA5-9148ABC5B196}"/>
              </a:ext>
            </a:extLst>
          </p:cNvPr>
          <p:cNvSpPr txBox="1"/>
          <p:nvPr/>
        </p:nvSpPr>
        <p:spPr>
          <a:xfrm>
            <a:off x="184509" y="3558971"/>
            <a:ext cx="167717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After removal of pattern 10 for file f1.</a:t>
            </a:r>
          </a:p>
          <a:p>
            <a:endParaRPr lang="en-US" dirty="0"/>
          </a:p>
          <a:p>
            <a:r>
              <a:rPr lang="en-US" dirty="0"/>
              <a:t>Resulting patterns: 01, 00</a:t>
            </a:r>
          </a:p>
          <a:p>
            <a:r>
              <a:rPr lang="en-US" dirty="0"/>
              <a:t>for files f2, f3.</a:t>
            </a:r>
          </a:p>
          <a:p>
            <a:endParaRPr lang="en-US" dirty="0"/>
          </a:p>
          <a:p>
            <a:r>
              <a:rPr lang="en-US" dirty="0"/>
              <a:t>That is: leftmost bit (b1) is 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8CF24-AD21-9B4F-A1BE-DBA2D5BB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96" y="4237242"/>
            <a:ext cx="1816100" cy="22606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9606FDEC-CA52-1340-8A68-515E793A9702}"/>
              </a:ext>
            </a:extLst>
          </p:cNvPr>
          <p:cNvSpPr/>
          <p:nvPr/>
        </p:nvSpPr>
        <p:spPr>
          <a:xfrm>
            <a:off x="6812476" y="4352287"/>
            <a:ext cx="1330038" cy="4156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3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041439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54051-1433-B945-8BA5-9148ABC5B196}"/>
              </a:ext>
            </a:extLst>
          </p:cNvPr>
          <p:cNvSpPr txBox="1"/>
          <p:nvPr/>
        </p:nvSpPr>
        <p:spPr>
          <a:xfrm>
            <a:off x="184509" y="3558971"/>
            <a:ext cx="167717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After closing all files …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avail(f) = FALSE</a:t>
            </a:r>
          </a:p>
          <a:p>
            <a:endParaRPr lang="en-US" dirty="0"/>
          </a:p>
          <a:p>
            <a:r>
              <a:rPr lang="en-US" dirty="0"/>
              <a:t>as well.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606FDEC-CA52-1340-8A68-515E793A9702}"/>
              </a:ext>
            </a:extLst>
          </p:cNvPr>
          <p:cNvSpPr/>
          <p:nvPr/>
        </p:nvSpPr>
        <p:spPr>
          <a:xfrm>
            <a:off x="6812476" y="4352287"/>
            <a:ext cx="1330038" cy="4156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FD3B5-694D-A24F-A6F3-0DFF35C03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884" y="4352287"/>
            <a:ext cx="1917835" cy="13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6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313589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54051-1433-B945-8BA5-9148ABC5B196}"/>
              </a:ext>
            </a:extLst>
          </p:cNvPr>
          <p:cNvSpPr txBox="1"/>
          <p:nvPr/>
        </p:nvSpPr>
        <p:spPr>
          <a:xfrm>
            <a:off x="184509" y="3558971"/>
            <a:ext cx="16771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Reuse pattern 10 for file f1.</a:t>
            </a:r>
          </a:p>
          <a:p>
            <a:endParaRPr lang="en-US" dirty="0"/>
          </a:p>
          <a:p>
            <a:r>
              <a:rPr lang="en-US" dirty="0"/>
              <a:t>No need for GC.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606FDEC-CA52-1340-8A68-515E793A9702}"/>
              </a:ext>
            </a:extLst>
          </p:cNvPr>
          <p:cNvSpPr/>
          <p:nvPr/>
        </p:nvSpPr>
        <p:spPr>
          <a:xfrm>
            <a:off x="7715991" y="5027201"/>
            <a:ext cx="818409" cy="4156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978F63-6FEB-4443-9B25-754DF12C5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34" y="3320501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46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313589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54051-1433-B945-8BA5-9148ABC5B196}"/>
              </a:ext>
            </a:extLst>
          </p:cNvPr>
          <p:cNvSpPr txBox="1"/>
          <p:nvPr/>
        </p:nvSpPr>
        <p:spPr>
          <a:xfrm>
            <a:off x="184509" y="3558971"/>
            <a:ext cx="167717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f1 (10) is now the only opened file.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606FDEC-CA52-1340-8A68-515E793A9702}"/>
              </a:ext>
            </a:extLst>
          </p:cNvPr>
          <p:cNvSpPr/>
          <p:nvPr/>
        </p:nvSpPr>
        <p:spPr>
          <a:xfrm>
            <a:off x="6812476" y="4340402"/>
            <a:ext cx="1330038" cy="4188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978F63-6FEB-4443-9B25-754DF12C5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34" y="3320501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8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58573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DC9D4-7F30-1E49-A1A5-EC85C0B7C5B0}"/>
              </a:ext>
            </a:extLst>
          </p:cNvPr>
          <p:cNvSpPr txBox="1"/>
          <p:nvPr/>
        </p:nvSpPr>
        <p:spPr>
          <a:xfrm>
            <a:off x="184509" y="3574820"/>
            <a:ext cx="4855577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Opening of file f4 causes GC since f4 has not been previously seen, and avail(f) = FALSE.</a:t>
            </a:r>
          </a:p>
          <a:p>
            <a:endParaRPr lang="en-US" dirty="0"/>
          </a:p>
          <a:p>
            <a:r>
              <a:rPr lang="en-US" dirty="0"/>
              <a:t>We must re-compute new avail(f), and from this select f4’s pattern.</a:t>
            </a:r>
          </a:p>
          <a:p>
            <a:endParaRPr lang="en-US" dirty="0"/>
          </a:p>
          <a:p>
            <a:r>
              <a:rPr lang="en-US" u="sng" dirty="0"/>
              <a:t>Re-Compute avail(f):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Compute for each </a:t>
            </a:r>
            <a:r>
              <a:rPr lang="en-US" dirty="0" err="1"/>
              <a:t>subformula</a:t>
            </a:r>
            <a:r>
              <a:rPr lang="en-US" dirty="0"/>
              <a:t> patterns for ‘f’ that behave like 11. These are not needed and can be collected.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Take their intersection (</a:t>
            </a:r>
            <a:r>
              <a:rPr lang="en-US" b="1" dirty="0"/>
              <a:t>AND</a:t>
            </a:r>
            <a:r>
              <a:rPr lang="en-US" dirty="0"/>
              <a:t>) and remove 11.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A6C1F-13BE-074F-BAC9-8F1D3D181902}"/>
              </a:ext>
            </a:extLst>
          </p:cNvPr>
          <p:cNvGrpSpPr/>
          <p:nvPr/>
        </p:nvGrpSpPr>
        <p:grpSpPr>
          <a:xfrm>
            <a:off x="2604676" y="1188595"/>
            <a:ext cx="6265929" cy="1421653"/>
            <a:chOff x="2604676" y="1090621"/>
            <a:chExt cx="6265929" cy="14216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D2AE7C-140B-7D48-9052-FCD245ED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8406" y="1197272"/>
              <a:ext cx="5949569" cy="4363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B1686C-7AB5-6E49-9D66-C3E582C7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3774" y="1633620"/>
              <a:ext cx="5358852" cy="753589"/>
            </a:xfrm>
            <a:prstGeom prst="rect">
              <a:avLst/>
            </a:prstGeom>
          </p:spPr>
        </p:pic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EE3227D5-3E62-3F4B-B6EE-40EE0EF1C5CD}"/>
                </a:ext>
              </a:extLst>
            </p:cNvPr>
            <p:cNvSpPr/>
            <p:nvPr/>
          </p:nvSpPr>
          <p:spPr>
            <a:xfrm>
              <a:off x="2604676" y="1090621"/>
              <a:ext cx="6265929" cy="1421653"/>
            </a:xfrm>
            <a:prstGeom prst="fram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617AF94-867A-F947-9538-9970409A1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365" y="2436836"/>
            <a:ext cx="881617" cy="4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58573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6812476" y="4352287"/>
            <a:ext cx="1330038" cy="4156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764D0C-1C64-3F49-82F0-EBCE0F49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332" y="3324553"/>
            <a:ext cx="2108200" cy="317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85DA43-525C-BC49-9997-BA27325D3B94}"/>
              </a:ext>
            </a:extLst>
          </p:cNvPr>
          <p:cNvSpPr/>
          <p:nvPr/>
        </p:nvSpPr>
        <p:spPr>
          <a:xfrm>
            <a:off x="2524815" y="6156947"/>
            <a:ext cx="613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NimbusRomNo9L"/>
              </a:rPr>
              <a:t>I</a:t>
            </a:r>
            <a:r>
              <a:rPr lang="el-GR" sz="1050" dirty="0">
                <a:solidFill>
                  <a:srgbClr val="FF0000"/>
                </a:solidFill>
                <a:latin typeface="StandardSymL"/>
              </a:rPr>
              <a:t>ψ</a:t>
            </a:r>
            <a:r>
              <a:rPr lang="en-US" sz="1050" baseline="-25000" dirty="0">
                <a:solidFill>
                  <a:srgbClr val="FF0000"/>
                </a:solidFill>
                <a:latin typeface="StandardSymL"/>
              </a:rPr>
              <a:t>4</a:t>
            </a:r>
            <a:r>
              <a:rPr lang="el-GR" sz="1050" dirty="0">
                <a:solidFill>
                  <a:srgbClr val="FF0000"/>
                </a:solidFill>
                <a:latin typeface="CMMI10"/>
              </a:rPr>
              <a:t>,</a:t>
            </a:r>
            <a:r>
              <a:rPr lang="en-US" sz="1050" i="1" dirty="0">
                <a:solidFill>
                  <a:srgbClr val="FF0000"/>
                </a:solidFill>
                <a:latin typeface="NimbusRomNo9L"/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DC9D4-7F30-1E49-A1A5-EC85C0B7C5B0}"/>
              </a:ext>
            </a:extLst>
          </p:cNvPr>
          <p:cNvSpPr txBox="1"/>
          <p:nvPr/>
        </p:nvSpPr>
        <p:spPr>
          <a:xfrm>
            <a:off x="184508" y="3528642"/>
            <a:ext cx="1900769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Since f1 (10) was re-opened, the </a:t>
            </a:r>
            <a:r>
              <a:rPr lang="en-US" dirty="0">
                <a:solidFill>
                  <a:srgbClr val="FF0000"/>
                </a:solidFill>
              </a:rPr>
              <a:t>patterns not used are those different from 10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  01, 00, 11</a:t>
            </a:r>
          </a:p>
          <a:p>
            <a:endParaRPr lang="en-US" dirty="0"/>
          </a:p>
          <a:p>
            <a:r>
              <a:rPr lang="en-US" dirty="0"/>
              <a:t>Which is: </a:t>
            </a:r>
          </a:p>
          <a:p>
            <a:endParaRPr lang="en-US" b="1" dirty="0"/>
          </a:p>
          <a:p>
            <a:r>
              <a:rPr lang="en-US" b="1" dirty="0"/>
              <a:t>  NOT</a:t>
            </a:r>
            <a:r>
              <a:rPr lang="en-US" dirty="0"/>
              <a:t>(10)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5DA6B-ADCA-8A4D-A491-AC6A0F4D43F2}"/>
              </a:ext>
            </a:extLst>
          </p:cNvPr>
          <p:cNvGrpSpPr/>
          <p:nvPr/>
        </p:nvGrpSpPr>
        <p:grpSpPr>
          <a:xfrm>
            <a:off x="2604676" y="1188595"/>
            <a:ext cx="6265929" cy="1421653"/>
            <a:chOff x="2604676" y="1090621"/>
            <a:chExt cx="6265929" cy="14216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54FB6F-5C6F-A544-964D-705B87B4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8406" y="1197272"/>
              <a:ext cx="5949569" cy="4363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45CE5F-9592-D346-8CD1-E7BDA0F7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3774" y="1633620"/>
              <a:ext cx="5358852" cy="753589"/>
            </a:xfrm>
            <a:prstGeom prst="rect">
              <a:avLst/>
            </a:prstGeom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380DD983-8FE7-534A-B45C-21B4FC2C9851}"/>
                </a:ext>
              </a:extLst>
            </p:cNvPr>
            <p:cNvSpPr/>
            <p:nvPr/>
          </p:nvSpPr>
          <p:spPr>
            <a:xfrm>
              <a:off x="2604676" y="1090621"/>
              <a:ext cx="6265929" cy="1421653"/>
            </a:xfrm>
            <a:prstGeom prst="fram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874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58573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9CA7B-D714-3E4E-A47A-71536FA8316C}"/>
              </a:ext>
            </a:extLst>
          </p:cNvPr>
          <p:cNvSpPr txBox="1"/>
          <p:nvPr/>
        </p:nvSpPr>
        <p:spPr>
          <a:xfrm>
            <a:off x="2182027" y="623662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avail(f) = {01,00}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4654A-01CB-014C-8675-D09EC1B2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90" y="4241139"/>
            <a:ext cx="1816100" cy="226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55160-D50E-FA4F-9282-C550C8766279}"/>
              </a:ext>
            </a:extLst>
          </p:cNvPr>
          <p:cNvSpPr txBox="1"/>
          <p:nvPr/>
        </p:nvSpPr>
        <p:spPr>
          <a:xfrm>
            <a:off x="184509" y="3558970"/>
            <a:ext cx="181846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subtract 11 from that and we get avail(f):</a:t>
            </a:r>
          </a:p>
          <a:p>
            <a:endParaRPr lang="en-US" dirty="0"/>
          </a:p>
          <a:p>
            <a:r>
              <a:rPr lang="en-US" dirty="0"/>
              <a:t>  01, 00</a:t>
            </a:r>
          </a:p>
          <a:p>
            <a:endParaRPr lang="en-US" dirty="0"/>
          </a:p>
          <a:p>
            <a:r>
              <a:rPr lang="en-US" dirty="0"/>
              <a:t>which are all patterns where most significant bit b1 is 0.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FA136-1E93-FB47-933C-0AA9DA1CDD28}"/>
              </a:ext>
            </a:extLst>
          </p:cNvPr>
          <p:cNvGrpSpPr/>
          <p:nvPr/>
        </p:nvGrpSpPr>
        <p:grpSpPr>
          <a:xfrm>
            <a:off x="2604676" y="1188595"/>
            <a:ext cx="6265929" cy="1421653"/>
            <a:chOff x="2604676" y="1090621"/>
            <a:chExt cx="6265929" cy="14216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93AA00-EA43-C745-97CC-B05E3E8E8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8406" y="1197272"/>
              <a:ext cx="5949569" cy="4363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65A411-D662-F648-ABFE-CDC00369F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3774" y="1633620"/>
              <a:ext cx="5358852" cy="753589"/>
            </a:xfrm>
            <a:prstGeom prst="rect">
              <a:avLst/>
            </a:prstGeom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6B85F312-8A0F-B540-9393-EE965926909B}"/>
                </a:ext>
              </a:extLst>
            </p:cNvPr>
            <p:cNvSpPr/>
            <p:nvPr/>
          </p:nvSpPr>
          <p:spPr>
            <a:xfrm>
              <a:off x="2604676" y="1090621"/>
              <a:ext cx="6265929" cy="1421653"/>
            </a:xfrm>
            <a:prstGeom prst="fram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262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58573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7726876" y="5027202"/>
            <a:ext cx="796638" cy="42654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EAD19-1ED4-AB47-BCE1-B47017AB8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06" y="3319961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2824F-CF85-9A4C-AF6F-03B694B81FDF}"/>
              </a:ext>
            </a:extLst>
          </p:cNvPr>
          <p:cNvSpPr txBox="1"/>
          <p:nvPr/>
        </p:nvSpPr>
        <p:spPr>
          <a:xfrm>
            <a:off x="184509" y="3558970"/>
            <a:ext cx="181846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Since</a:t>
            </a:r>
          </a:p>
          <a:p>
            <a:r>
              <a:rPr lang="en-US" dirty="0"/>
              <a:t>avail(f) = {01,00}</a:t>
            </a:r>
          </a:p>
          <a:p>
            <a:endParaRPr lang="en-US" dirty="0"/>
          </a:p>
          <a:p>
            <a:r>
              <a:rPr lang="en-US" b="1" dirty="0"/>
              <a:t>SAT</a:t>
            </a:r>
            <a:r>
              <a:rPr lang="en-US" dirty="0"/>
              <a:t>(avail(f)) = 01</a:t>
            </a:r>
          </a:p>
          <a:p>
            <a:endParaRPr lang="en-US" dirty="0"/>
          </a:p>
          <a:p>
            <a:r>
              <a:rPr lang="en-US" dirty="0"/>
              <a:t>as pattern for f4.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510777-FCBA-0B4F-A8C6-7A766173E3D9}"/>
              </a:ext>
            </a:extLst>
          </p:cNvPr>
          <p:cNvGrpSpPr/>
          <p:nvPr/>
        </p:nvGrpSpPr>
        <p:grpSpPr>
          <a:xfrm>
            <a:off x="2604676" y="1188595"/>
            <a:ext cx="6265929" cy="1421653"/>
            <a:chOff x="2604676" y="1090621"/>
            <a:chExt cx="6265929" cy="14216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A9F556-6839-DD4B-9064-C9266FEF3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8406" y="1197272"/>
              <a:ext cx="5949569" cy="4363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53E2E-22E7-6C44-BE72-F20B9565E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3774" y="1633620"/>
              <a:ext cx="5358852" cy="753589"/>
            </a:xfrm>
            <a:prstGeom prst="rect">
              <a:avLst/>
            </a:prstGeom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A4645E43-1C33-6145-8620-2D7CECD5AEBA}"/>
                </a:ext>
              </a:extLst>
            </p:cNvPr>
            <p:cNvSpPr/>
            <p:nvPr/>
          </p:nvSpPr>
          <p:spPr>
            <a:xfrm>
              <a:off x="2604676" y="1090621"/>
              <a:ext cx="6265929" cy="1421653"/>
            </a:xfrm>
            <a:prstGeom prst="fram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1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time temporal formulas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312149" y="3642027"/>
            <a:ext cx="5979583" cy="21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917509" y="3601845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11211" y="3595495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509" y="3199675"/>
            <a:ext cx="1124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open(“</a:t>
            </a:r>
            <a:r>
              <a:rPr lang="en-US" sz="1600" dirty="0" err="1"/>
              <a:t>tel</a:t>
            </a:r>
            <a:r>
              <a:rPr lang="en-US" sz="1600" dirty="0"/>
              <a:t>”)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7378" y="3193884"/>
            <a:ext cx="1217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open(“</a:t>
            </a:r>
            <a:r>
              <a:rPr lang="en-US" sz="1600" dirty="0" err="1"/>
              <a:t>dict</a:t>
            </a:r>
            <a:r>
              <a:rPr lang="en-US" sz="1600" dirty="0"/>
              <a:t>”)</a:t>
            </a:r>
          </a:p>
        </p:txBody>
      </p:sp>
      <p:sp>
        <p:nvSpPr>
          <p:cNvPr id="13" name="Up Arrow 12"/>
          <p:cNvSpPr/>
          <p:nvPr/>
        </p:nvSpPr>
        <p:spPr bwMode="auto">
          <a:xfrm>
            <a:off x="6309591" y="3709904"/>
            <a:ext cx="137583" cy="24341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09343" y="3559517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260" y="3178984"/>
            <a:ext cx="1227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close(“tel2”)</a:t>
            </a:r>
          </a:p>
        </p:txBody>
      </p:sp>
      <p:sp>
        <p:nvSpPr>
          <p:cNvPr id="17" name="Oval 16"/>
          <p:cNvSpPr/>
          <p:nvPr/>
        </p:nvSpPr>
        <p:spPr>
          <a:xfrm>
            <a:off x="1257995" y="3581594"/>
            <a:ext cx="139280" cy="1420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4566839" y="3591935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3006" y="3190324"/>
            <a:ext cx="1191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open(“out”)</a:t>
            </a:r>
          </a:p>
        </p:txBody>
      </p:sp>
      <p:pic>
        <p:nvPicPr>
          <p:cNvPr id="21" name="Picture 20" descr="Screen Shot 2017-08-14 at 7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8" y="2009066"/>
            <a:ext cx="4869687" cy="1009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635" y="4462943"/>
            <a:ext cx="625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save all past values of file names that were opened, and compare them with the current one that is closed.</a:t>
            </a:r>
          </a:p>
        </p:txBody>
      </p:sp>
    </p:spTree>
    <p:extLst>
      <p:ext uri="{BB962C8B-B14F-4D97-AF65-F5344CB8AC3E}">
        <p14:creationId xmlns:p14="http://schemas.microsoft.com/office/powerpoint/2010/main" val="2756503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85788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495308" y="5048974"/>
            <a:ext cx="905492" cy="3938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FE774-3AE2-4442-8F65-F67B4B200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92" y="1504040"/>
            <a:ext cx="3022600" cy="5003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A74BD-77D0-FD4D-BAD7-0CDCBB52C7FF}"/>
              </a:ext>
            </a:extLst>
          </p:cNvPr>
          <p:cNvSpPr txBox="1"/>
          <p:nvPr/>
        </p:nvSpPr>
        <p:spPr>
          <a:xfrm>
            <a:off x="184508" y="3551380"/>
            <a:ext cx="23253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Illustrates multiple variables: f, d.</a:t>
            </a:r>
          </a:p>
          <a:p>
            <a:endParaRPr lang="en-US" dirty="0"/>
          </a:p>
          <a:p>
            <a:r>
              <a:rPr lang="en-US" dirty="0"/>
              <a:t>f  := 01 (for f4)</a:t>
            </a:r>
          </a:p>
          <a:p>
            <a:r>
              <a:rPr lang="en-US" dirty="0"/>
              <a:t>    the just allocated.</a:t>
            </a:r>
          </a:p>
          <a:p>
            <a:endParaRPr lang="en-US" dirty="0"/>
          </a:p>
          <a:p>
            <a:r>
              <a:rPr lang="en-US" dirty="0"/>
              <a:t>d := 10 (for 2)</a:t>
            </a:r>
          </a:p>
          <a:p>
            <a:r>
              <a:rPr lang="en-US" dirty="0"/>
              <a:t>    first allocation for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A911D-8534-D449-B09E-D23893CC7CEB}"/>
              </a:ext>
            </a:extLst>
          </p:cNvPr>
          <p:cNvSpPr txBox="1"/>
          <p:nvPr/>
        </p:nvSpPr>
        <p:spPr>
          <a:xfrm>
            <a:off x="2557898" y="6265213"/>
            <a:ext cx="439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 -&gt; 01, d -&gt; 10] </a:t>
            </a:r>
            <a:r>
              <a:rPr lang="en-US" dirty="0">
                <a:solidFill>
                  <a:srgbClr val="FF0000"/>
                </a:solidFill>
              </a:rPr>
              <a:t>represents</a:t>
            </a:r>
            <a:r>
              <a:rPr lang="en-US" dirty="0"/>
              <a:t> [f -&gt; f4, d -&gt; 2]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63AB083-F9C4-EC43-B3DB-6D3469A89E2D}"/>
              </a:ext>
            </a:extLst>
          </p:cNvPr>
          <p:cNvSpPr/>
          <p:nvPr/>
        </p:nvSpPr>
        <p:spPr>
          <a:xfrm rot="19952176">
            <a:off x="3456707" y="1766359"/>
            <a:ext cx="262527" cy="19400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1B1E88A-34AC-2D43-9180-E7A32D8CA8B6}"/>
              </a:ext>
            </a:extLst>
          </p:cNvPr>
          <p:cNvSpPr/>
          <p:nvPr/>
        </p:nvSpPr>
        <p:spPr>
          <a:xfrm rot="19952176">
            <a:off x="4457860" y="3659178"/>
            <a:ext cx="262527" cy="19400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AC2F6-BC74-A843-BB38-A10968335D75}"/>
              </a:ext>
            </a:extLst>
          </p:cNvPr>
          <p:cNvSpPr txBox="1"/>
          <p:nvPr/>
        </p:nvSpPr>
        <p:spPr>
          <a:xfrm>
            <a:off x="3667809" y="244291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6C20F-031E-254D-819B-F3DFBD7E59F7}"/>
              </a:ext>
            </a:extLst>
          </p:cNvPr>
          <p:cNvSpPr txBox="1"/>
          <p:nvPr/>
        </p:nvSpPr>
        <p:spPr>
          <a:xfrm>
            <a:off x="4652107" y="4292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9457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3" y="1597489"/>
            <a:ext cx="4489835" cy="498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3C1A7-1787-3147-ADDF-B202D5D36DAA}"/>
              </a:ext>
            </a:extLst>
          </p:cNvPr>
          <p:cNvSpPr txBox="1"/>
          <p:nvPr/>
        </p:nvSpPr>
        <p:spPr>
          <a:xfrm>
            <a:off x="738293" y="589280"/>
            <a:ext cx="1092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open,f2</a:t>
            </a:r>
            <a:br>
              <a:rPr lang="en-US" dirty="0"/>
            </a:br>
            <a:r>
              <a:rPr lang="en-US" dirty="0"/>
              <a:t>open,f3</a:t>
            </a:r>
            <a:br>
              <a:rPr lang="en-US" dirty="0"/>
            </a:br>
            <a:r>
              <a:rPr lang="en-US" dirty="0"/>
              <a:t>close,f1</a:t>
            </a:r>
            <a:br>
              <a:rPr lang="en-US" dirty="0"/>
            </a:br>
            <a:r>
              <a:rPr lang="en-US" dirty="0"/>
              <a:t>close,f2</a:t>
            </a:r>
            <a:br>
              <a:rPr lang="en-US" dirty="0"/>
            </a:br>
            <a:r>
              <a:rPr lang="en-US" dirty="0"/>
              <a:t>close,f3</a:t>
            </a:r>
            <a:br>
              <a:rPr lang="en-US" dirty="0"/>
            </a:br>
            <a:r>
              <a:rPr lang="en-US" dirty="0"/>
              <a:t>open,f1</a:t>
            </a:r>
            <a:br>
              <a:rPr lang="en-US" dirty="0"/>
            </a:br>
            <a:r>
              <a:rPr lang="en-US" dirty="0"/>
              <a:t>open,f4</a:t>
            </a:r>
            <a:br>
              <a:rPr lang="en-US" dirty="0"/>
            </a:br>
            <a:r>
              <a:rPr lang="en-US" dirty="0"/>
              <a:t>write,f4,2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802AF-FB27-5741-AE77-C863802AE892}"/>
              </a:ext>
            </a:extLst>
          </p:cNvPr>
          <p:cNvSpPr txBox="1"/>
          <p:nvPr/>
        </p:nvSpPr>
        <p:spPr>
          <a:xfrm>
            <a:off x="3237654" y="669815"/>
            <a:ext cx="56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</a:t>
            </a:r>
            <a:r>
              <a:rPr lang="en-US" dirty="0"/>
              <a:t> p : </a:t>
            </a:r>
            <a:r>
              <a:rPr lang="en-US" b="1" dirty="0" err="1"/>
              <a:t>Forall</a:t>
            </a:r>
            <a:r>
              <a:rPr lang="en-US" dirty="0"/>
              <a:t> f. (</a:t>
            </a:r>
            <a:r>
              <a:rPr lang="en-US" b="1" dirty="0"/>
              <a:t>Exists</a:t>
            </a:r>
            <a:r>
              <a:rPr lang="en-US" dirty="0"/>
              <a:t> d. write(</a:t>
            </a:r>
            <a:r>
              <a:rPr lang="en-US" dirty="0" err="1"/>
              <a:t>f,d</a:t>
            </a:r>
            <a:r>
              <a:rPr lang="en-US" dirty="0"/>
              <a:t>)) -&gt; !close(f) </a:t>
            </a:r>
            <a:r>
              <a:rPr lang="en-US" b="1" dirty="0"/>
              <a:t>S</a:t>
            </a:r>
            <a:r>
              <a:rPr lang="en-US" dirty="0"/>
              <a:t> open(f)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537-F53A-4046-9B02-E855EB4986C6}"/>
              </a:ext>
            </a:extLst>
          </p:cNvPr>
          <p:cNvSpPr txBox="1"/>
          <p:nvPr/>
        </p:nvSpPr>
        <p:spPr>
          <a:xfrm>
            <a:off x="2509900" y="66981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78EE0-F473-7640-9C67-95481B3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47" y="2600961"/>
            <a:ext cx="4116259" cy="389454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5083758-A74B-2749-BB12-2150340C55DD}"/>
              </a:ext>
            </a:extLst>
          </p:cNvPr>
          <p:cNvSpPr/>
          <p:nvPr/>
        </p:nvSpPr>
        <p:spPr>
          <a:xfrm>
            <a:off x="326165" y="2857887"/>
            <a:ext cx="3796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433522-667D-4344-ACD4-144A3E0E33C0}"/>
              </a:ext>
            </a:extLst>
          </p:cNvPr>
          <p:cNvSpPr/>
          <p:nvPr/>
        </p:nvSpPr>
        <p:spPr>
          <a:xfrm>
            <a:off x="5259793" y="4351289"/>
            <a:ext cx="1391378" cy="4057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07844-90F0-E342-8964-F6035EEDF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644" y="3333869"/>
            <a:ext cx="21082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5FD5E2-D889-304D-A84F-7826ADA8BC03}"/>
              </a:ext>
            </a:extLst>
          </p:cNvPr>
          <p:cNvSpPr txBox="1"/>
          <p:nvPr/>
        </p:nvSpPr>
        <p:spPr>
          <a:xfrm>
            <a:off x="184508" y="3551380"/>
            <a:ext cx="23253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Existential quantification over d:</a:t>
            </a:r>
          </a:p>
          <a:p>
            <a:endParaRPr lang="en-US" dirty="0"/>
          </a:p>
          <a:p>
            <a:r>
              <a:rPr lang="en-US" dirty="0"/>
              <a:t>remove d’s BDD variables b2 and b3 and repoint b2’s incoming arrow to leaf node 1.</a:t>
            </a:r>
          </a:p>
        </p:txBody>
      </p:sp>
    </p:spTree>
    <p:extLst>
      <p:ext uri="{BB962C8B-B14F-4D97-AF65-F5344CB8AC3E}">
        <p14:creationId xmlns:p14="http://schemas.microsoft.com/office/powerpoint/2010/main" val="4197933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7419-F636-8A49-88A1-B4FD301F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formula for collecting garbage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1A123-162D-3444-8D92-0AA8673139D1}"/>
              </a:ext>
            </a:extLst>
          </p:cNvPr>
          <p:cNvGrpSpPr/>
          <p:nvPr/>
        </p:nvGrpSpPr>
        <p:grpSpPr>
          <a:xfrm>
            <a:off x="1657350" y="3012088"/>
            <a:ext cx="6265929" cy="1421653"/>
            <a:chOff x="2604676" y="1090621"/>
            <a:chExt cx="6265929" cy="14216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2A663C-B3DE-824B-B3CB-BF53E1E0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8406" y="1197272"/>
              <a:ext cx="5949569" cy="4363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4BFC7D-1B27-C941-B800-2ABFE5B5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774" y="1633620"/>
              <a:ext cx="5358852" cy="753589"/>
            </a:xfrm>
            <a:prstGeom prst="rect">
              <a:avLst/>
            </a:prstGeom>
          </p:spPr>
        </p:pic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581C6D35-8394-9640-949C-A43116CFF287}"/>
                </a:ext>
              </a:extLst>
            </p:cNvPr>
            <p:cNvSpPr/>
            <p:nvPr/>
          </p:nvSpPr>
          <p:spPr>
            <a:xfrm>
              <a:off x="2604676" y="1090621"/>
              <a:ext cx="6265929" cy="1421653"/>
            </a:xfrm>
            <a:prstGeom prst="fram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848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C487AB-17D7-D14B-86DF-F054EA95F44D}"/>
              </a:ext>
            </a:extLst>
          </p:cNvPr>
          <p:cNvSpPr txBox="1"/>
          <p:nvPr/>
        </p:nvSpPr>
        <p:spPr>
          <a:xfrm>
            <a:off x="583643" y="335670"/>
            <a:ext cx="262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Implementation: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3702E-3E91-0B44-997C-6348541E448F}"/>
              </a:ext>
            </a:extLst>
          </p:cNvPr>
          <p:cNvSpPr txBox="1"/>
          <p:nvPr/>
        </p:nvSpPr>
        <p:spPr>
          <a:xfrm>
            <a:off x="7143" y="1686204"/>
            <a:ext cx="411497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def </a:t>
            </a:r>
            <a:r>
              <a:rPr lang="en-US" dirty="0"/>
              <a:t>evaluate(): Boolean = {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(7) = build("open")(</a:t>
            </a:r>
            <a:r>
              <a:rPr lang="en-US" i="1" dirty="0"/>
              <a:t>V</a:t>
            </a:r>
            <a:r>
              <a:rPr lang="en-US" dirty="0"/>
              <a:t>("f"))</a:t>
            </a:r>
          </a:p>
          <a:p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(6) = build("close")(</a:t>
            </a:r>
            <a:r>
              <a:rPr lang="en-US" i="1" dirty="0"/>
              <a:t>V</a:t>
            </a:r>
            <a:r>
              <a:rPr lang="en-US" dirty="0"/>
              <a:t>("f"))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(5) = </a:t>
            </a:r>
            <a:r>
              <a:rPr lang="en-US" i="1" dirty="0"/>
              <a:t>now</a:t>
            </a:r>
            <a:r>
              <a:rPr lang="en-US" dirty="0"/>
              <a:t>(6).not()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(4) = </a:t>
            </a:r>
            <a:r>
              <a:rPr lang="en-US" i="1" dirty="0"/>
              <a:t>now</a:t>
            </a:r>
            <a:r>
              <a:rPr lang="en-US" dirty="0"/>
              <a:t>(7).or(</a:t>
            </a:r>
            <a:r>
              <a:rPr lang="en-US" i="1" dirty="0"/>
              <a:t>now</a:t>
            </a:r>
            <a:r>
              <a:rPr lang="en-US" dirty="0"/>
              <a:t>(5).and(</a:t>
            </a:r>
            <a:r>
              <a:rPr lang="en-US" i="1" dirty="0"/>
              <a:t>pre</a:t>
            </a:r>
            <a:r>
              <a:rPr lang="en-US" dirty="0"/>
              <a:t>(4)))  </a:t>
            </a:r>
          </a:p>
          <a:p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(3) = build("write")(</a:t>
            </a:r>
            <a:r>
              <a:rPr lang="en-US" i="1" dirty="0"/>
              <a:t>V</a:t>
            </a:r>
            <a:r>
              <a:rPr lang="en-US" dirty="0"/>
              <a:t>("f"),</a:t>
            </a:r>
            <a:r>
              <a:rPr lang="en-US" i="1" dirty="0"/>
              <a:t>V</a:t>
            </a:r>
            <a:r>
              <a:rPr lang="en-US" dirty="0"/>
              <a:t>("d"))</a:t>
            </a:r>
            <a:endParaRPr lang="en-US" i="1" dirty="0"/>
          </a:p>
          <a:p>
            <a:r>
              <a:rPr lang="en-US" i="1" dirty="0"/>
              <a:t>  now</a:t>
            </a:r>
            <a:r>
              <a:rPr lang="en-US" dirty="0"/>
              <a:t>(2) = </a:t>
            </a:r>
            <a:r>
              <a:rPr lang="en-US" i="1" dirty="0"/>
              <a:t>now</a:t>
            </a:r>
            <a:r>
              <a:rPr lang="en-US" dirty="0"/>
              <a:t>(3).exist(</a:t>
            </a:r>
            <a:r>
              <a:rPr lang="en-US" i="1" dirty="0" err="1"/>
              <a:t>var_d</a:t>
            </a:r>
            <a:r>
              <a:rPr lang="en-US" dirty="0" err="1"/>
              <a:t>.</a:t>
            </a:r>
            <a:r>
              <a:rPr lang="en-US" i="1" dirty="0" err="1"/>
              <a:t>quantvar</a:t>
            </a:r>
            <a:r>
              <a:rPr lang="en-US" dirty="0"/>
              <a:t>)  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(1) = </a:t>
            </a:r>
            <a:r>
              <a:rPr lang="en-US" i="1" dirty="0"/>
              <a:t>now</a:t>
            </a:r>
            <a:r>
              <a:rPr lang="en-US" dirty="0"/>
              <a:t>(2).not().or(</a:t>
            </a:r>
            <a:r>
              <a:rPr lang="en-US" i="1" dirty="0"/>
              <a:t>now</a:t>
            </a:r>
            <a:r>
              <a:rPr lang="en-US" dirty="0"/>
              <a:t>(4))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now</a:t>
            </a:r>
            <a:r>
              <a:rPr lang="en-US" dirty="0"/>
              <a:t>(0) = </a:t>
            </a:r>
            <a:r>
              <a:rPr lang="en-US" i="1" dirty="0"/>
              <a:t>now</a:t>
            </a:r>
            <a:r>
              <a:rPr lang="en-US" dirty="0"/>
              <a:t>(1).</a:t>
            </a:r>
            <a:r>
              <a:rPr lang="en-US" dirty="0" err="1"/>
              <a:t>forAll</a:t>
            </a:r>
            <a:r>
              <a:rPr lang="en-US" dirty="0"/>
              <a:t>(</a:t>
            </a:r>
            <a:r>
              <a:rPr lang="en-US" i="1" dirty="0" err="1"/>
              <a:t>var_f</a:t>
            </a:r>
            <a:r>
              <a:rPr lang="en-US" dirty="0" err="1"/>
              <a:t>.</a:t>
            </a:r>
            <a:r>
              <a:rPr lang="en-US" i="1" dirty="0" err="1"/>
              <a:t>quantvar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val</a:t>
            </a:r>
            <a:r>
              <a:rPr lang="en-US" b="1" dirty="0"/>
              <a:t> </a:t>
            </a:r>
            <a:r>
              <a:rPr lang="en-US" dirty="0"/>
              <a:t>error = </a:t>
            </a:r>
            <a:r>
              <a:rPr lang="en-US" i="1" dirty="0"/>
              <a:t>now</a:t>
            </a:r>
            <a:r>
              <a:rPr lang="en-US" dirty="0"/>
              <a:t>(0).</a:t>
            </a:r>
            <a:r>
              <a:rPr lang="en-US" dirty="0" err="1"/>
              <a:t>isZero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 err="1"/>
              <a:t>tmp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now; now </a:t>
            </a:r>
            <a:r>
              <a:rPr lang="en-US" dirty="0"/>
              <a:t>= </a:t>
            </a:r>
            <a:r>
              <a:rPr lang="en-US" i="1" dirty="0"/>
              <a:t>pre; pre </a:t>
            </a:r>
            <a:r>
              <a:rPr lang="en-US" dirty="0"/>
              <a:t>= </a:t>
            </a:r>
            <a:r>
              <a:rPr lang="en-US" i="1" dirty="0" err="1"/>
              <a:t>tmp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!error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9A2A99-5446-8F44-84BF-1AEB16EF4902}"/>
              </a:ext>
            </a:extLst>
          </p:cNvPr>
          <p:cNvSpPr/>
          <p:nvPr/>
        </p:nvSpPr>
        <p:spPr>
          <a:xfrm>
            <a:off x="1041570" y="1992086"/>
            <a:ext cx="2006430" cy="55300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1B024-7BDA-F147-B50B-8FB6C0161DAC}"/>
              </a:ext>
            </a:extLst>
          </p:cNvPr>
          <p:cNvSpPr/>
          <p:nvPr/>
        </p:nvSpPr>
        <p:spPr>
          <a:xfrm>
            <a:off x="1052456" y="3061448"/>
            <a:ext cx="2637801" cy="31096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8F5A9-75E0-664E-A4A2-E2CB4F07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09" y="0"/>
            <a:ext cx="5355291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ED1B8E3-D571-624B-A862-E8A85883E63B}"/>
              </a:ext>
            </a:extLst>
          </p:cNvPr>
          <p:cNvGrpSpPr/>
          <p:nvPr/>
        </p:nvGrpSpPr>
        <p:grpSpPr>
          <a:xfrm>
            <a:off x="4603167" y="5015347"/>
            <a:ext cx="2812165" cy="412810"/>
            <a:chOff x="878092" y="6071026"/>
            <a:chExt cx="2812165" cy="412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B57DD7-D414-844D-AC80-41D22CBAB3A6}"/>
                    </a:ext>
                  </a:extLst>
                </p:cNvPr>
                <p:cNvSpPr txBox="1"/>
                <p:nvPr/>
              </p:nvSpPr>
              <p:spPr>
                <a:xfrm>
                  <a:off x="2195745" y="6114504"/>
                  <a:ext cx="14945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𝑏𝑑𝑑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𝑎𝑣𝑎𝑖𝑙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B57DD7-D414-844D-AC80-41D22CBAB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45" y="6114504"/>
                  <a:ext cx="149451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CB64B1-F9EB-D947-8765-E9ACF9C63EA5}"/>
                </a:ext>
              </a:extLst>
            </p:cNvPr>
            <p:cNvCxnSpPr/>
            <p:nvPr/>
          </p:nvCxnSpPr>
          <p:spPr>
            <a:xfrm>
              <a:off x="878092" y="6071026"/>
              <a:ext cx="12365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AAF804-B8E8-9B4B-89B9-F1E5BA016E5C}"/>
                </a:ext>
              </a:extLst>
            </p:cNvPr>
            <p:cNvCxnSpPr>
              <a:cxnSpLocks/>
            </p:cNvCxnSpPr>
            <p:nvPr/>
          </p:nvCxnSpPr>
          <p:spPr>
            <a:xfrm>
              <a:off x="1496349" y="6071026"/>
              <a:ext cx="699396" cy="2281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9BB571-A8F9-8F4C-97E4-0A2D718AA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6" y="5922216"/>
            <a:ext cx="4062547" cy="70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29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35E39-08D0-4C4F-A59F-927DFC7BC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0"/>
            <a:ext cx="740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8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233C65-6706-A74C-BC76-FDE9CBF6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8100"/>
            <a:ext cx="8864600" cy="6781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9AA447-9AB2-1042-8FE6-98BA62C17500}"/>
              </a:ext>
            </a:extLst>
          </p:cNvPr>
          <p:cNvSpPr/>
          <p:nvPr/>
        </p:nvSpPr>
        <p:spPr>
          <a:xfrm>
            <a:off x="4430486" y="642257"/>
            <a:ext cx="4376057" cy="1524000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2B13A-B130-8040-BB8F-FDC4CAEEA652}"/>
              </a:ext>
            </a:extLst>
          </p:cNvPr>
          <p:cNvSpPr/>
          <p:nvPr/>
        </p:nvSpPr>
        <p:spPr>
          <a:xfrm>
            <a:off x="4430487" y="2166257"/>
            <a:ext cx="1426028" cy="500743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3D091-8A10-BD4F-AA8C-0164F385AF3D}"/>
              </a:ext>
            </a:extLst>
          </p:cNvPr>
          <p:cNvSpPr/>
          <p:nvPr/>
        </p:nvSpPr>
        <p:spPr>
          <a:xfrm>
            <a:off x="5856515" y="2416629"/>
            <a:ext cx="1012371" cy="250372"/>
          </a:xfrm>
          <a:prstGeom prst="rect">
            <a:avLst/>
          </a:prstGeom>
          <a:solidFill>
            <a:srgbClr val="C46F51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E8AF9-0C74-4341-BF15-B8DED950EE35}"/>
              </a:ext>
            </a:extLst>
          </p:cNvPr>
          <p:cNvSpPr/>
          <p:nvPr/>
        </p:nvSpPr>
        <p:spPr>
          <a:xfrm>
            <a:off x="3004458" y="4191000"/>
            <a:ext cx="1426028" cy="729343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7A9A43-313A-4C4B-9A2A-6388627FDDB9}"/>
              </a:ext>
            </a:extLst>
          </p:cNvPr>
          <p:cNvSpPr/>
          <p:nvPr/>
        </p:nvSpPr>
        <p:spPr>
          <a:xfrm>
            <a:off x="3004458" y="2667000"/>
            <a:ext cx="5802085" cy="15240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C11A-B446-5C46-BE6B-A8D13018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Experimenting with Garbage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A1ACC-B848-DF42-8B2B-C2C8E445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479"/>
            <a:ext cx="9144000" cy="2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1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C3562D-D08F-8E4F-922A-63ECF563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275"/>
            <a:ext cx="9144000" cy="4919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EC5692-5F77-6046-8C0F-1130E6698723}"/>
              </a:ext>
            </a:extLst>
          </p:cNvPr>
          <p:cNvSpPr/>
          <p:nvPr/>
        </p:nvSpPr>
        <p:spPr>
          <a:xfrm>
            <a:off x="1191986" y="2819399"/>
            <a:ext cx="7837714" cy="299357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4104A-0D25-1848-8C74-EEE188B5DC88}"/>
              </a:ext>
            </a:extLst>
          </p:cNvPr>
          <p:cNvSpPr/>
          <p:nvPr/>
        </p:nvSpPr>
        <p:spPr>
          <a:xfrm>
            <a:off x="1191986" y="4644123"/>
            <a:ext cx="7837714" cy="299357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A52E2-25D4-3F42-BB0C-20879AC34264}"/>
              </a:ext>
            </a:extLst>
          </p:cNvPr>
          <p:cNvSpPr/>
          <p:nvPr/>
        </p:nvSpPr>
        <p:spPr>
          <a:xfrm>
            <a:off x="3173186" y="3542939"/>
            <a:ext cx="1436914" cy="695321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3110E-B1EC-B642-BA6C-6B539967AC21}"/>
              </a:ext>
            </a:extLst>
          </p:cNvPr>
          <p:cNvSpPr/>
          <p:nvPr/>
        </p:nvSpPr>
        <p:spPr>
          <a:xfrm>
            <a:off x="5148943" y="3429000"/>
            <a:ext cx="1467757" cy="850900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C0BC2-6133-3F4A-8F03-C777A67F510E}"/>
              </a:ext>
            </a:extLst>
          </p:cNvPr>
          <p:cNvSpPr/>
          <p:nvPr/>
        </p:nvSpPr>
        <p:spPr>
          <a:xfrm>
            <a:off x="7124701" y="3429000"/>
            <a:ext cx="1346199" cy="596900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870E9-05F0-0C45-9CA0-A60063324AF1}"/>
              </a:ext>
            </a:extLst>
          </p:cNvPr>
          <p:cNvSpPr/>
          <p:nvPr/>
        </p:nvSpPr>
        <p:spPr>
          <a:xfrm>
            <a:off x="3185886" y="5079551"/>
            <a:ext cx="1424214" cy="598715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E5498-181F-4247-AA40-F0D683DCAFD4}"/>
              </a:ext>
            </a:extLst>
          </p:cNvPr>
          <p:cNvSpPr/>
          <p:nvPr/>
        </p:nvSpPr>
        <p:spPr>
          <a:xfrm>
            <a:off x="5148942" y="4950288"/>
            <a:ext cx="1467757" cy="842279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AFA5A-054E-6240-B304-F0D313FDC8D4}"/>
              </a:ext>
            </a:extLst>
          </p:cNvPr>
          <p:cNvSpPr/>
          <p:nvPr/>
        </p:nvSpPr>
        <p:spPr>
          <a:xfrm>
            <a:off x="7099301" y="5030117"/>
            <a:ext cx="1371600" cy="648149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4ACC-8F43-3144-8AEC-DA30B158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F4353B-A80D-0545-9C92-40A92A28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5184"/>
            <a:ext cx="9144000" cy="2328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4A8B6D-7BEA-814D-8F4A-FC8AB9D7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226"/>
            <a:ext cx="9144000" cy="34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0C74-1AF2-F340-AA16-A0BA8CAD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BEC64-C3E5-8D47-9842-FEA94148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support first-order past time temporal logic with relations and two forms of quantifiers: over finite domains of so far observed values, and over infinite domains of all possible values.</a:t>
            </a:r>
          </a:p>
          <a:p>
            <a:r>
              <a:rPr lang="en-US" dirty="0"/>
              <a:t>BDDs are efficient for representing infinite state spaces where we at any time have only observed a finite part.</a:t>
            </a:r>
          </a:p>
          <a:p>
            <a:r>
              <a:rPr lang="en-US" dirty="0"/>
              <a:t>Compact. With n bits we can represent 2</a:t>
            </a:r>
            <a:r>
              <a:rPr lang="en-US" baseline="30000" dirty="0"/>
              <a:t>n</a:t>
            </a:r>
            <a:r>
              <a:rPr lang="en-US" dirty="0"/>
              <a:t> values. We expect to pay little for “surplus” bits. </a:t>
            </a:r>
          </a:p>
          <a:p>
            <a:r>
              <a:rPr lang="en-US" dirty="0"/>
              <a:t>Values not yet seen are represented by unused bit patterns.</a:t>
            </a:r>
          </a:p>
          <a:p>
            <a:r>
              <a:rPr lang="en-US" dirty="0"/>
              <a:t>We can extend the BDDs with additional bits dynamically if needed.</a:t>
            </a:r>
          </a:p>
          <a:p>
            <a:r>
              <a:rPr lang="en-US" dirty="0"/>
              <a:t>Complementation is efficient (just switching the F and T leaves).</a:t>
            </a:r>
          </a:p>
          <a:p>
            <a:r>
              <a:rPr lang="en-US" dirty="0"/>
              <a:t>Data collection does not seem to impair efficiency of monitoring. On the contrary: fewer bits per variable and more frequent data collection can improve efficiency (this was unexpected).</a:t>
            </a:r>
          </a:p>
          <a:p>
            <a:r>
              <a:rPr lang="en-US" dirty="0"/>
              <a:t>Future work includes</a:t>
            </a:r>
          </a:p>
          <a:p>
            <a:pPr lvl="1"/>
            <a:r>
              <a:rPr lang="en-US" dirty="0"/>
              <a:t>Experiments with variable orderings.</a:t>
            </a:r>
          </a:p>
          <a:p>
            <a:pPr lvl="1"/>
            <a:r>
              <a:rPr lang="en-US" dirty="0"/>
              <a:t>Introducing functions on data values.</a:t>
            </a:r>
          </a:p>
          <a:p>
            <a:pPr lvl="1"/>
            <a:r>
              <a:rPr lang="en-US" dirty="0"/>
              <a:t>Real-time constraints.</a:t>
            </a:r>
          </a:p>
          <a:p>
            <a:pPr lvl="1"/>
            <a:r>
              <a:rPr lang="en-US" dirty="0"/>
              <a:t>Making logic more expressive by integrating temporal logic and rule systems.</a:t>
            </a:r>
          </a:p>
        </p:txBody>
      </p:sp>
    </p:spTree>
    <p:extLst>
      <p:ext uri="{BB962C8B-B14F-4D97-AF65-F5344CB8AC3E}">
        <p14:creationId xmlns:p14="http://schemas.microsoft.com/office/powerpoint/2010/main" val="139103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 QTL (quantified past temporal logic)</a:t>
            </a:r>
          </a:p>
        </p:txBody>
      </p:sp>
      <p:pic>
        <p:nvPicPr>
          <p:cNvPr id="7" name="Picture 6" descr="Screen Shot 2017-04-09 at 7.1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99690"/>
            <a:ext cx="7048500" cy="1003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2" name="Group 1"/>
          <p:cNvGrpSpPr/>
          <p:nvPr/>
        </p:nvGrpSpPr>
        <p:grpSpPr>
          <a:xfrm>
            <a:off x="846667" y="3026833"/>
            <a:ext cx="3364423" cy="3625851"/>
            <a:chOff x="846667" y="3026833"/>
            <a:chExt cx="3364423" cy="3625851"/>
          </a:xfrm>
        </p:grpSpPr>
        <p:pic>
          <p:nvPicPr>
            <p:cNvPr id="8" name="Picture 7" descr="Screen Shot 2017-04-09 at 7.19.2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83" y="3718984"/>
              <a:ext cx="3086100" cy="2933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/>
            <p:cNvSpPr txBox="1"/>
            <p:nvPr/>
          </p:nvSpPr>
          <p:spPr>
            <a:xfrm>
              <a:off x="846667" y="3026833"/>
              <a:ext cx="336442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Derived Constructs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52383" y="3041650"/>
            <a:ext cx="4406900" cy="3153833"/>
            <a:chOff x="4252383" y="3041650"/>
            <a:chExt cx="4406900" cy="3153833"/>
          </a:xfrm>
        </p:grpSpPr>
        <p:sp>
          <p:nvSpPr>
            <p:cNvPr id="10" name="TextBox 9"/>
            <p:cNvSpPr txBox="1"/>
            <p:nvPr/>
          </p:nvSpPr>
          <p:spPr>
            <a:xfrm>
              <a:off x="5369984" y="3041650"/>
              <a:ext cx="16431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Example</a:t>
              </a:r>
            </a:p>
          </p:txBody>
        </p:sp>
        <p:pic>
          <p:nvPicPr>
            <p:cNvPr id="11" name="Picture 10" descr="Screen Shot 2017-04-09 at 7.34.2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383" y="4239683"/>
              <a:ext cx="4406900" cy="195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1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22ECB-04C6-8F47-ABBD-11426B89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449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Semantics: the “standard” definition</a:t>
            </a:r>
          </a:p>
        </p:txBody>
      </p:sp>
      <p:pic>
        <p:nvPicPr>
          <p:cNvPr id="3" name="Picture 2" descr="Screen Shot 2017-08-16 at 3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98" y="2189365"/>
            <a:ext cx="6388100" cy="353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403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a particular formula:</a:t>
            </a:r>
            <a:br>
              <a:rPr lang="en-US" dirty="0"/>
            </a:br>
            <a:r>
              <a:rPr lang="en-US" dirty="0">
                <a:sym typeface="Symbol"/>
              </a:rPr>
              <a:t>y x (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p(x)</a:t>
            </a:r>
            <a:r>
              <a:rPr lang="en-US" dirty="0">
                <a:sym typeface="Symbol"/>
              </a:rPr>
              <a:t> </a:t>
            </a:r>
            <a:r>
              <a:rPr lang="en-US" b="1" i="1" dirty="0">
                <a:sym typeface="Symbol"/>
              </a:rPr>
              <a:t>S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q(y)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cxnSp>
        <p:nvCxnSpPr>
          <p:cNvPr id="6" name="Straight Arrow Connector 7"/>
          <p:cNvCxnSpPr/>
          <p:nvPr/>
        </p:nvCxnSpPr>
        <p:spPr bwMode="auto">
          <a:xfrm flipV="1">
            <a:off x="1312148" y="2692105"/>
            <a:ext cx="5979583" cy="21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9"/>
          <p:cNvSpPr/>
          <p:nvPr/>
        </p:nvSpPr>
        <p:spPr bwMode="auto">
          <a:xfrm>
            <a:off x="2907925" y="2649772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3728735" y="2649772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57643" y="2628605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5476238" y="2626198"/>
            <a:ext cx="120650" cy="127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495" y="2752813"/>
            <a:ext cx="112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p(6),p(7),p(8)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5951" y="1889560"/>
            <a:ext cx="112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p(7),P(8),</a:t>
            </a:r>
            <a:r>
              <a:rPr lang="en-US" dirty="0"/>
              <a:t>p(9)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4534" y="2848837"/>
            <a:ext cx="112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p(8)</a:t>
            </a:r>
            <a:r>
              <a:rPr lang="en-US" dirty="0"/>
              <a:t>,p(9),p(10)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0465" y="1889560"/>
            <a:ext cx="121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P(9),p(10),p(11)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884" y="3884103"/>
            <a:ext cx="79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answer is </a:t>
            </a:r>
            <a:r>
              <a:rPr lang="en-US" sz="2400" b="1" dirty="0"/>
              <a:t>F</a:t>
            </a:r>
            <a:r>
              <a:rPr lang="en-US" sz="2400" dirty="0"/>
              <a:t>: there is no common value of p(x) since q(5). </a:t>
            </a:r>
          </a:p>
        </p:txBody>
      </p:sp>
      <p:sp>
        <p:nvSpPr>
          <p:cNvPr id="21" name="Up Arrow 12"/>
          <p:cNvSpPr/>
          <p:nvPr/>
        </p:nvSpPr>
        <p:spPr bwMode="auto">
          <a:xfrm>
            <a:off x="5462054" y="2928586"/>
            <a:ext cx="137583" cy="24341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845385" y="2649772"/>
            <a:ext cx="115957" cy="12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3871" y="2848837"/>
            <a:ext cx="66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q(5)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569A6-6945-FC42-9D63-6611439FD9A5}"/>
              </a:ext>
            </a:extLst>
          </p:cNvPr>
          <p:cNvSpPr/>
          <p:nvPr/>
        </p:nvSpPr>
        <p:spPr>
          <a:xfrm>
            <a:off x="1274298" y="5057868"/>
            <a:ext cx="656668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Standard semantics does not give a good intuition how to perform this bookkeeping!</a:t>
            </a:r>
          </a:p>
        </p:txBody>
      </p:sp>
    </p:spTree>
    <p:extLst>
      <p:ext uri="{BB962C8B-B14F-4D97-AF65-F5344CB8AC3E}">
        <p14:creationId xmlns:p14="http://schemas.microsoft.com/office/powerpoint/2010/main" val="31236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Semantics: formula + trace + position</a:t>
            </a:r>
            <a:br>
              <a:rPr lang="en-US" dirty="0"/>
            </a:br>
            <a:r>
              <a:rPr lang="en-US" dirty="0"/>
              <a:t>denotes a set of assignments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6507" y="5569949"/>
            <a:ext cx="5760594" cy="955972"/>
            <a:chOff x="793750" y="5569949"/>
            <a:chExt cx="5760594" cy="955972"/>
          </a:xfrm>
        </p:grpSpPr>
        <p:pic>
          <p:nvPicPr>
            <p:cNvPr id="4" name="Picture 3" descr="Screen Shot 2017-08-16 at 3.20.3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634" y="6035582"/>
              <a:ext cx="4396710" cy="49033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3750" y="5569949"/>
              <a:ext cx="1400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Theorem:</a:t>
              </a:r>
            </a:p>
          </p:txBody>
        </p:sp>
      </p:grpSp>
      <p:pic>
        <p:nvPicPr>
          <p:cNvPr id="6" name="Picture 5" descr="Screen Shot 2017-08-16 at 4.1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9" y="1921328"/>
            <a:ext cx="7572124" cy="3514551"/>
          </a:xfrm>
          <a:prstGeom prst="rect">
            <a:avLst/>
          </a:prstGeom>
          <a:ln>
            <a:solidFill>
              <a:srgbClr val="FF66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708540" y="2768475"/>
            <a:ext cx="6053774" cy="1442530"/>
            <a:chOff x="2873795" y="2779492"/>
            <a:chExt cx="6053774" cy="1442530"/>
          </a:xfrm>
        </p:grpSpPr>
        <p:sp>
          <p:nvSpPr>
            <p:cNvPr id="8" name="Rectangle 7"/>
            <p:cNvSpPr/>
            <p:nvPr/>
          </p:nvSpPr>
          <p:spPr>
            <a:xfrm>
              <a:off x="2873795" y="3787565"/>
              <a:ext cx="2462758" cy="434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ne Callout 2 (No Border) 9"/>
            <p:cNvSpPr/>
            <p:nvPr/>
          </p:nvSpPr>
          <p:spPr>
            <a:xfrm>
              <a:off x="7345542" y="2779492"/>
              <a:ext cx="1582027" cy="139797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7570"/>
                <a:gd name="adj6" fmla="val -12362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complement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set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=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infinite set</a:t>
              </a:r>
            </a:p>
          </p:txBody>
        </p:sp>
      </p:grpSp>
      <p:pic>
        <p:nvPicPr>
          <p:cNvPr id="3" name="Picture 2" descr="Screen Shot 2017-08-19 at 2.12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33" y="4592707"/>
            <a:ext cx="3430936" cy="3742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5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13174</TotalTime>
  <Words>2647</Words>
  <Application>Microsoft Macintosh PowerPoint</Application>
  <PresentationFormat>On-screen Show (4:3)</PresentationFormat>
  <Paragraphs>436</Paragraphs>
  <Slides>60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ＭＳ ゴシック</vt:lpstr>
      <vt:lpstr>Arial</vt:lpstr>
      <vt:lpstr>Calibri</vt:lpstr>
      <vt:lpstr>Calibri Light</vt:lpstr>
      <vt:lpstr>Cambria Math</vt:lpstr>
      <vt:lpstr>CMMI10</vt:lpstr>
      <vt:lpstr>Courier</vt:lpstr>
      <vt:lpstr>NimbusRomNo9L</vt:lpstr>
      <vt:lpstr>StandardSymL</vt:lpstr>
      <vt:lpstr>Symbol</vt:lpstr>
      <vt:lpstr>Times</vt:lpstr>
      <vt:lpstr>Office Theme</vt:lpstr>
      <vt:lpstr>BDDs on the Run</vt:lpstr>
      <vt:lpstr>Runtime verification (RV)</vt:lpstr>
      <vt:lpstr>PowerPoint Presentation</vt:lpstr>
      <vt:lpstr>Past time temporal formulas</vt:lpstr>
      <vt:lpstr>Past time temporal formulas</vt:lpstr>
      <vt:lpstr>The Logic QTL (quantified past temporal logic)</vt:lpstr>
      <vt:lpstr>First Semantics: the “standard” definition</vt:lpstr>
      <vt:lpstr>Lets look at a particular formula: y x (p(x) S q(y))</vt:lpstr>
      <vt:lpstr>Second Semantics: formula + trace + position denotes a set of assignments</vt:lpstr>
      <vt:lpstr>Representing sets of assignments as BDDs</vt:lpstr>
      <vt:lpstr>We enumerate values in binary. We store mapping between values and enums.</vt:lpstr>
      <vt:lpstr>PowerPoint Presentation</vt:lpstr>
      <vt:lpstr>Accounting for values not seen yet</vt:lpstr>
      <vt:lpstr>Algorithm Using BDD operations!</vt:lpstr>
      <vt:lpstr>Lets return to the following formulas:</vt:lpstr>
      <vt:lpstr>Lets return to the following formulas:</vt:lpstr>
      <vt:lpstr>Garbage collection in BDDs:</vt:lpstr>
      <vt:lpstr>Implementation </vt:lpstr>
      <vt:lpstr>Architecture</vt:lpstr>
      <vt:lpstr>PowerPoint Presentation</vt:lpstr>
      <vt:lpstr>PowerPoint Presentation</vt:lpstr>
      <vt:lpstr>PowerPoint Presentation</vt:lpstr>
      <vt:lpstr>Example property and trace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 the formula for collecting garbage</vt:lpstr>
      <vt:lpstr>PowerPoint Presentation</vt:lpstr>
      <vt:lpstr>PowerPoint Presentation</vt:lpstr>
      <vt:lpstr>PowerPoint Presentation</vt:lpstr>
      <vt:lpstr>Experimenting with Garbage Collection</vt:lpstr>
      <vt:lpstr>PowerPoint Presentation</vt:lpstr>
      <vt:lpstr>Macros</vt:lpstr>
      <vt:lpstr>Conclusions</vt:lpstr>
      <vt:lpstr>END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Microsoft Office User</cp:lastModifiedBy>
  <cp:revision>2260</cp:revision>
  <cp:lastPrinted>2017-04-30T04:58:44Z</cp:lastPrinted>
  <dcterms:created xsi:type="dcterms:W3CDTF">2014-09-14T21:06:57Z</dcterms:created>
  <dcterms:modified xsi:type="dcterms:W3CDTF">2018-07-14T13:15:10Z</dcterms:modified>
</cp:coreProperties>
</file>